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59" roundtripDataSignature="AMtx7mjpPL5SXxq1HV5nAbLCmQLH2xwep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0468337D-BDD5-48E8-B8FA-AD4E92F7374B}">
  <a:tblStyle styleId="{0468337D-BDD5-48E8-B8FA-AD4E92F7374B}"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FD12BDE3-18FF-49D6-A55D-3F70C913459F}"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customschemas.google.com/relationships/presentationmetadata" Target="metadata"/><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Nathan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Eric</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Eric</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Eric</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Eric</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Eric</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Eric</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Eric</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Nathaniel, Eric, and Adam</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Nathaniel</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Eric</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Daniel: Regardless of your stance, everyone can agree that gun violence is a national issue. Project Minuteman aims to create an affordable gunshot detector designed for public-safety, law-enforcement, and military applications.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5db3c7dc10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5db3c7dc10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Eric</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Eric</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Adam and Nathaniel</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Nathaniel</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Nathaniel</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Nathaniel</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Nathaniel</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Nathaniel</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g5e03092ea7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g5e03092ea7_1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Nathaniel</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Daniel: Project Minuteman is a gunshot detector utilizing an array of microphones, an artificial neural network, and multilateration for analysis, detection, and for locating the direction of the gunshot.</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Nathaniel</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g5e03092ea7_2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g5e03092ea7_2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Nathaniel</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Daniel, Nathan, and Eric</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g5db01777d6_3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5db01777d6_3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Adam</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Adam and Daniel</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g5e03092ea7_3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 name="Google Shape;286;g5e03092ea7_3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Adam and Daniel</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g5e03092ea7_3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g5e03092ea7_3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Adam and Daniel</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0" name="Google Shape;300;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Daniel: On the host computer, gunshots are detected using binary classification. This is handled by passing the data to a python script using a named pipe hosted by our UI. The data is transformed and then classified by the network. Then the script passes a boolean back confirming if it is a gunshot or not.</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g5dadcb6905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5dadcb6905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t>Daniel: This is a scalogram of a gunshot .wav file, after it was converted by the wavelet transform function. The reason we chose a wavelet transformation instead of a fourier transformation is because a wavelet transform offers a better analysis by providing more dynamic frequency and time information.</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g5dadcb6905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5dadcb690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Daniel: We chose to use a convolutional neural network for it’s high accuracy. A separate script was used for training the CNN, which is then loaded imported into the main script using a .h5 file. We chose Python because it has better support for neural networks and our transformation function. Keras was used for its ease of use and simplicity.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Daniel: This is a combined table of our project requirements and specifications. So far we have been able to test our network’s detection range of gunshots to within 160m. Unfortunately we did not have access to facilities that would allow us to test at 250m. Other than that we have fulfilled our requirements and specifications.</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p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0" name="Google Shape;320;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Daniel: The architecture for our network is rather simple. We have 3 2D convolutional layers with dropout and a fully-connected output layer. Our loss function is a binary </a:t>
            </a:r>
            <a:r>
              <a:rPr lang="en"/>
              <a:t>cross entropy</a:t>
            </a:r>
            <a:r>
              <a:rPr lang="en"/>
              <a:t> with an Adam optimization function.</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g5db01777d6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g5db01777d6_3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Daniel: With everything trained, we managed to achieve a high detection accuracy, while also being able to predict a new sample within 20ms.</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p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4" name="Google Shape;334;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Nathan</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Google Shape;339;p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0" name="Google Shape;340;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Nathan</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g5db01777d6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5db01777d6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g5db01777d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5db01777d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Google Shape;357;p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8" name="Google Shape;358;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Nathan</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Google Shape;363;p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4" name="Google Shape;364;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Nathan</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Google Shape;370;p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1" name="Google Shape;371;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Adam And nathan</a:t>
            </a:r>
            <a:endParaRPr/>
          </a:p>
          <a:p>
            <a:pPr indent="0" lvl="0" marL="0" rtl="0" algn="l">
              <a:lnSpc>
                <a:spcPct val="100000"/>
              </a:lnSpc>
              <a:spcBef>
                <a:spcPts val="0"/>
              </a:spcBef>
              <a:spcAft>
                <a:spcPts val="0"/>
              </a:spcAft>
              <a:buSzPts val="1100"/>
              <a:buNone/>
            </a:pPr>
            <a:r>
              <a:rPr lang="en"/>
              <a:t>MAX is a inverter</a:t>
            </a:r>
            <a:endParaRPr/>
          </a:p>
          <a:p>
            <a:pPr indent="0" lvl="0" marL="0" rtl="0" algn="l">
              <a:lnSpc>
                <a:spcPct val="100000"/>
              </a:lnSpc>
              <a:spcBef>
                <a:spcPts val="0"/>
              </a:spcBef>
              <a:spcAft>
                <a:spcPts val="0"/>
              </a:spcAft>
              <a:buSzPts val="1100"/>
              <a:buNone/>
            </a:pPr>
            <a:r>
              <a:rPr lang="en"/>
              <a:t>CMC microphone</a:t>
            </a:r>
            <a:endParaRPr/>
          </a:p>
          <a:p>
            <a:pPr indent="0" lvl="0" marL="0" rtl="0" algn="l">
              <a:lnSpc>
                <a:spcPct val="100000"/>
              </a:lnSpc>
              <a:spcBef>
                <a:spcPts val="0"/>
              </a:spcBef>
              <a:spcAft>
                <a:spcPts val="0"/>
              </a:spcAft>
              <a:buSzPts val="1100"/>
              <a:buNone/>
            </a:pPr>
            <a:r>
              <a:rPr lang="en"/>
              <a:t>BNO gyroscope</a:t>
            </a:r>
            <a:endParaRPr/>
          </a:p>
          <a:p>
            <a:pPr indent="0" lvl="0" marL="0" rtl="0" algn="l">
              <a:lnSpc>
                <a:spcPct val="100000"/>
              </a:lnSpc>
              <a:spcBef>
                <a:spcPts val="0"/>
              </a:spcBef>
              <a:spcAft>
                <a:spcPts val="0"/>
              </a:spcAft>
              <a:buSzPts val="1100"/>
              <a:buNone/>
            </a:pPr>
            <a:r>
              <a:rPr lang="en"/>
              <a:t>Maxim temp probe</a:t>
            </a:r>
            <a:endParaRPr/>
          </a:p>
          <a:p>
            <a:pPr indent="0" lvl="0" marL="0" rtl="0" algn="l">
              <a:lnSpc>
                <a:spcPct val="100000"/>
              </a:lnSpc>
              <a:spcBef>
                <a:spcPts val="0"/>
              </a:spcBef>
              <a:spcAft>
                <a:spcPts val="0"/>
              </a:spcAft>
              <a:buSzPts val="1100"/>
              <a:buNone/>
            </a:pPr>
            <a:r>
              <a:rPr lang="en"/>
              <a:t>TL amplifier</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Google Shape;376;p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7" name="Google Shape;377;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Nathan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Adam and Nathaniel</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1" name="Shape 381"/>
        <p:cNvGrpSpPr/>
        <p:nvPr/>
      </p:nvGrpSpPr>
      <p:grpSpPr>
        <a:xfrm>
          <a:off x="0" y="0"/>
          <a:ext cx="0" cy="0"/>
          <a:chOff x="0" y="0"/>
          <a:chExt cx="0" cy="0"/>
        </a:xfrm>
      </p:grpSpPr>
      <p:sp>
        <p:nvSpPr>
          <p:cNvPr id="382" name="Google Shape;382;p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3" name="Google Shape;383;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Adam</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Google Shape;388;p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9" name="Google Shape;389;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Google Shape;394;p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5" name="Google Shape;395;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Adam</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Adam</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Adam</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Adam</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Google Shape;10;p5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5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52"/>
          <p:cNvGrpSpPr/>
          <p:nvPr/>
        </p:nvGrpSpPr>
        <p:grpSpPr>
          <a:xfrm>
            <a:off x="1004144" y="1022025"/>
            <a:ext cx="7136669" cy="152400"/>
            <a:chOff x="1346429" y="1011300"/>
            <a:chExt cx="6452100" cy="152400"/>
          </a:xfrm>
        </p:grpSpPr>
        <p:cxnSp>
          <p:nvCxnSpPr>
            <p:cNvPr id="13" name="Google Shape;13;p5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5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52"/>
          <p:cNvGrpSpPr/>
          <p:nvPr/>
        </p:nvGrpSpPr>
        <p:grpSpPr>
          <a:xfrm>
            <a:off x="1004151" y="3969100"/>
            <a:ext cx="7136669" cy="152400"/>
            <a:chOff x="1346435" y="3969088"/>
            <a:chExt cx="6452100" cy="152400"/>
          </a:xfrm>
        </p:grpSpPr>
        <p:cxnSp>
          <p:nvCxnSpPr>
            <p:cNvPr id="16" name="Google Shape;16;p5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5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52"/>
          <p:cNvSpPr txBox="1"/>
          <p:nvPr>
            <p:ph type="ctrTitle"/>
          </p:nvPr>
        </p:nvSpPr>
        <p:spPr>
          <a:xfrm>
            <a:off x="1004150" y="1751764"/>
            <a:ext cx="7136700" cy="1022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19" name="Google Shape;19;p52"/>
          <p:cNvSpPr txBox="1"/>
          <p:nvPr>
            <p:ph idx="1" type="subTitle"/>
          </p:nvPr>
        </p:nvSpPr>
        <p:spPr>
          <a:xfrm>
            <a:off x="2137225" y="2850039"/>
            <a:ext cx="48705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5" name="Shape 55"/>
        <p:cNvGrpSpPr/>
        <p:nvPr/>
      </p:nvGrpSpPr>
      <p:grpSpPr>
        <a:xfrm>
          <a:off x="0" y="0"/>
          <a:ext cx="0" cy="0"/>
          <a:chOff x="0" y="0"/>
          <a:chExt cx="0" cy="0"/>
        </a:xfrm>
      </p:grpSpPr>
      <p:sp>
        <p:nvSpPr>
          <p:cNvPr id="56" name="Google Shape;56;p6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61"/>
          <p:cNvSpPr txBox="1"/>
          <p:nvPr>
            <p:ph hasCustomPrompt="1" type="title"/>
          </p:nvPr>
        </p:nvSpPr>
        <p:spPr>
          <a:xfrm>
            <a:off x="311700" y="1304850"/>
            <a:ext cx="8520600" cy="1538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3"/>
              </a:buClr>
              <a:buSzPts val="13000"/>
              <a:buNone/>
              <a:defRPr sz="13000">
                <a:solidFill>
                  <a:schemeClr val="accent3"/>
                </a:solidFill>
              </a:defRPr>
            </a:lvl1pPr>
            <a:lvl2pPr lvl="1" algn="ctr">
              <a:lnSpc>
                <a:spcPct val="100000"/>
              </a:lnSpc>
              <a:spcBef>
                <a:spcPts val="0"/>
              </a:spcBef>
              <a:spcAft>
                <a:spcPts val="0"/>
              </a:spcAft>
              <a:buClr>
                <a:schemeClr val="accent3"/>
              </a:buClr>
              <a:buSzPts val="13000"/>
              <a:buNone/>
              <a:defRPr sz="13000">
                <a:solidFill>
                  <a:schemeClr val="accent3"/>
                </a:solidFill>
              </a:defRPr>
            </a:lvl2pPr>
            <a:lvl3pPr lvl="2" algn="ctr">
              <a:lnSpc>
                <a:spcPct val="100000"/>
              </a:lnSpc>
              <a:spcBef>
                <a:spcPts val="0"/>
              </a:spcBef>
              <a:spcAft>
                <a:spcPts val="0"/>
              </a:spcAft>
              <a:buClr>
                <a:schemeClr val="accent3"/>
              </a:buClr>
              <a:buSzPts val="13000"/>
              <a:buNone/>
              <a:defRPr sz="13000">
                <a:solidFill>
                  <a:schemeClr val="accent3"/>
                </a:solidFill>
              </a:defRPr>
            </a:lvl3pPr>
            <a:lvl4pPr lvl="3" algn="ctr">
              <a:lnSpc>
                <a:spcPct val="100000"/>
              </a:lnSpc>
              <a:spcBef>
                <a:spcPts val="0"/>
              </a:spcBef>
              <a:spcAft>
                <a:spcPts val="0"/>
              </a:spcAft>
              <a:buClr>
                <a:schemeClr val="accent3"/>
              </a:buClr>
              <a:buSzPts val="13000"/>
              <a:buNone/>
              <a:defRPr sz="13000">
                <a:solidFill>
                  <a:schemeClr val="accent3"/>
                </a:solidFill>
              </a:defRPr>
            </a:lvl4pPr>
            <a:lvl5pPr lvl="4" algn="ctr">
              <a:lnSpc>
                <a:spcPct val="100000"/>
              </a:lnSpc>
              <a:spcBef>
                <a:spcPts val="0"/>
              </a:spcBef>
              <a:spcAft>
                <a:spcPts val="0"/>
              </a:spcAft>
              <a:buClr>
                <a:schemeClr val="accent3"/>
              </a:buClr>
              <a:buSzPts val="13000"/>
              <a:buNone/>
              <a:defRPr sz="13000">
                <a:solidFill>
                  <a:schemeClr val="accent3"/>
                </a:solidFill>
              </a:defRPr>
            </a:lvl5pPr>
            <a:lvl6pPr lvl="5" algn="ctr">
              <a:lnSpc>
                <a:spcPct val="100000"/>
              </a:lnSpc>
              <a:spcBef>
                <a:spcPts val="0"/>
              </a:spcBef>
              <a:spcAft>
                <a:spcPts val="0"/>
              </a:spcAft>
              <a:buClr>
                <a:schemeClr val="accent3"/>
              </a:buClr>
              <a:buSzPts val="13000"/>
              <a:buNone/>
              <a:defRPr sz="13000">
                <a:solidFill>
                  <a:schemeClr val="accent3"/>
                </a:solidFill>
              </a:defRPr>
            </a:lvl6pPr>
            <a:lvl7pPr lvl="6" algn="ctr">
              <a:lnSpc>
                <a:spcPct val="100000"/>
              </a:lnSpc>
              <a:spcBef>
                <a:spcPts val="0"/>
              </a:spcBef>
              <a:spcAft>
                <a:spcPts val="0"/>
              </a:spcAft>
              <a:buClr>
                <a:schemeClr val="accent3"/>
              </a:buClr>
              <a:buSzPts val="13000"/>
              <a:buNone/>
              <a:defRPr sz="13000">
                <a:solidFill>
                  <a:schemeClr val="accent3"/>
                </a:solidFill>
              </a:defRPr>
            </a:lvl7pPr>
            <a:lvl8pPr lvl="7" algn="ctr">
              <a:lnSpc>
                <a:spcPct val="100000"/>
              </a:lnSpc>
              <a:spcBef>
                <a:spcPts val="0"/>
              </a:spcBef>
              <a:spcAft>
                <a:spcPts val="0"/>
              </a:spcAft>
              <a:buClr>
                <a:schemeClr val="accent3"/>
              </a:buClr>
              <a:buSzPts val="13000"/>
              <a:buNone/>
              <a:defRPr sz="13000">
                <a:solidFill>
                  <a:schemeClr val="accent3"/>
                </a:solidFill>
              </a:defRPr>
            </a:lvl8pPr>
            <a:lvl9pPr lvl="8" algn="ctr">
              <a:lnSpc>
                <a:spcPct val="100000"/>
              </a:lnSpc>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61"/>
          <p:cNvSpPr txBox="1"/>
          <p:nvPr>
            <p:ph idx="1" type="body"/>
          </p:nvPr>
        </p:nvSpPr>
        <p:spPr>
          <a:xfrm>
            <a:off x="311700" y="2995650"/>
            <a:ext cx="8520600" cy="10716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59" name="Google Shape;59;p6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6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1" name="Shape 21"/>
        <p:cNvGrpSpPr/>
        <p:nvPr/>
      </p:nvGrpSpPr>
      <p:grpSpPr>
        <a:xfrm>
          <a:off x="0" y="0"/>
          <a:ext cx="0" cy="0"/>
          <a:chOff x="0" y="0"/>
          <a:chExt cx="0" cy="0"/>
        </a:xfrm>
      </p:grpSpPr>
      <p:sp>
        <p:nvSpPr>
          <p:cNvPr id="22" name="Google Shape;22;p53"/>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53"/>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24" name="Google Shape;24;p53"/>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5" name="Google Shape;25;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6" name="Shape 26"/>
        <p:cNvGrpSpPr/>
        <p:nvPr/>
      </p:nvGrpSpPr>
      <p:grpSpPr>
        <a:xfrm>
          <a:off x="0" y="0"/>
          <a:ext cx="0" cy="0"/>
          <a:chOff x="0" y="0"/>
          <a:chExt cx="0" cy="0"/>
        </a:xfrm>
      </p:grpSpPr>
      <p:sp>
        <p:nvSpPr>
          <p:cNvPr id="27" name="Google Shape;27;p54"/>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54"/>
          <p:cNvSpPr txBox="1"/>
          <p:nvPr>
            <p:ph type="title"/>
          </p:nvPr>
        </p:nvSpPr>
        <p:spPr>
          <a:xfrm>
            <a:off x="311700" y="814800"/>
            <a:ext cx="8571300" cy="942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p:txBody>
      </p:sp>
      <p:sp>
        <p:nvSpPr>
          <p:cNvPr id="29" name="Google Shape;29;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0" name="Shape 30"/>
        <p:cNvGrpSpPr/>
        <p:nvPr/>
      </p:nvGrpSpPr>
      <p:grpSpPr>
        <a:xfrm>
          <a:off x="0" y="0"/>
          <a:ext cx="0" cy="0"/>
          <a:chOff x="0" y="0"/>
          <a:chExt cx="0" cy="0"/>
        </a:xfrm>
      </p:grpSpPr>
      <p:sp>
        <p:nvSpPr>
          <p:cNvPr id="31" name="Google Shape;31;p55"/>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32" name="Google Shape;32;p55"/>
          <p:cNvSpPr txBox="1"/>
          <p:nvPr>
            <p:ph idx="1" type="body"/>
          </p:nvPr>
        </p:nvSpPr>
        <p:spPr>
          <a:xfrm>
            <a:off x="311700" y="1266175"/>
            <a:ext cx="3999900" cy="33027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3" name="Google Shape;33;p55"/>
          <p:cNvSpPr txBox="1"/>
          <p:nvPr>
            <p:ph idx="2" type="body"/>
          </p:nvPr>
        </p:nvSpPr>
        <p:spPr>
          <a:xfrm>
            <a:off x="4832400" y="1266175"/>
            <a:ext cx="3999900" cy="33027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4" name="Google Shape;34;p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5" name="Shape 35"/>
        <p:cNvGrpSpPr/>
        <p:nvPr/>
      </p:nvGrpSpPr>
      <p:grpSpPr>
        <a:xfrm>
          <a:off x="0" y="0"/>
          <a:ext cx="0" cy="0"/>
          <a:chOff x="0" y="0"/>
          <a:chExt cx="0" cy="0"/>
        </a:xfrm>
      </p:grpSpPr>
      <p:sp>
        <p:nvSpPr>
          <p:cNvPr id="36" name="Google Shape;36;p56"/>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37" name="Google Shape;37;p5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8" name="Shape 38"/>
        <p:cNvGrpSpPr/>
        <p:nvPr/>
      </p:nvGrpSpPr>
      <p:grpSpPr>
        <a:xfrm>
          <a:off x="0" y="0"/>
          <a:ext cx="0" cy="0"/>
          <a:chOff x="0" y="0"/>
          <a:chExt cx="0" cy="0"/>
        </a:xfrm>
      </p:grpSpPr>
      <p:sp>
        <p:nvSpPr>
          <p:cNvPr id="39" name="Google Shape;39;p5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0" name="Google Shape;40;p5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1" name="Google Shape;41;p5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58"/>
          <p:cNvSpPr txBox="1"/>
          <p:nvPr>
            <p:ph type="title"/>
          </p:nvPr>
        </p:nvSpPr>
        <p:spPr>
          <a:xfrm>
            <a:off x="490250" y="526350"/>
            <a:ext cx="56136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2"/>
              </a:buClr>
              <a:buSzPts val="5400"/>
              <a:buNone/>
              <a:defRPr b="0" sz="5400">
                <a:solidFill>
                  <a:schemeClr val="dk2"/>
                </a:solidFill>
              </a:defRPr>
            </a:lvl1pPr>
            <a:lvl2pPr lvl="1" algn="l">
              <a:lnSpc>
                <a:spcPct val="100000"/>
              </a:lnSpc>
              <a:spcBef>
                <a:spcPts val="0"/>
              </a:spcBef>
              <a:spcAft>
                <a:spcPts val="0"/>
              </a:spcAft>
              <a:buClr>
                <a:schemeClr val="dk2"/>
              </a:buClr>
              <a:buSzPts val="5400"/>
              <a:buNone/>
              <a:defRPr b="0" sz="5400">
                <a:solidFill>
                  <a:schemeClr val="dk2"/>
                </a:solidFill>
              </a:defRPr>
            </a:lvl2pPr>
            <a:lvl3pPr lvl="2" algn="l">
              <a:lnSpc>
                <a:spcPct val="100000"/>
              </a:lnSpc>
              <a:spcBef>
                <a:spcPts val="0"/>
              </a:spcBef>
              <a:spcAft>
                <a:spcPts val="0"/>
              </a:spcAft>
              <a:buClr>
                <a:schemeClr val="dk2"/>
              </a:buClr>
              <a:buSzPts val="5400"/>
              <a:buNone/>
              <a:defRPr b="0" sz="5400">
                <a:solidFill>
                  <a:schemeClr val="dk2"/>
                </a:solidFill>
              </a:defRPr>
            </a:lvl3pPr>
            <a:lvl4pPr lvl="3" algn="l">
              <a:lnSpc>
                <a:spcPct val="100000"/>
              </a:lnSpc>
              <a:spcBef>
                <a:spcPts val="0"/>
              </a:spcBef>
              <a:spcAft>
                <a:spcPts val="0"/>
              </a:spcAft>
              <a:buClr>
                <a:schemeClr val="dk2"/>
              </a:buClr>
              <a:buSzPts val="5400"/>
              <a:buNone/>
              <a:defRPr b="0" sz="5400">
                <a:solidFill>
                  <a:schemeClr val="dk2"/>
                </a:solidFill>
              </a:defRPr>
            </a:lvl4pPr>
            <a:lvl5pPr lvl="4" algn="l">
              <a:lnSpc>
                <a:spcPct val="100000"/>
              </a:lnSpc>
              <a:spcBef>
                <a:spcPts val="0"/>
              </a:spcBef>
              <a:spcAft>
                <a:spcPts val="0"/>
              </a:spcAft>
              <a:buClr>
                <a:schemeClr val="dk2"/>
              </a:buClr>
              <a:buSzPts val="5400"/>
              <a:buNone/>
              <a:defRPr b="0" sz="5400">
                <a:solidFill>
                  <a:schemeClr val="dk2"/>
                </a:solidFill>
              </a:defRPr>
            </a:lvl5pPr>
            <a:lvl6pPr lvl="5" algn="l">
              <a:lnSpc>
                <a:spcPct val="100000"/>
              </a:lnSpc>
              <a:spcBef>
                <a:spcPts val="0"/>
              </a:spcBef>
              <a:spcAft>
                <a:spcPts val="0"/>
              </a:spcAft>
              <a:buClr>
                <a:schemeClr val="dk2"/>
              </a:buClr>
              <a:buSzPts val="5400"/>
              <a:buNone/>
              <a:defRPr b="0" sz="5400">
                <a:solidFill>
                  <a:schemeClr val="dk2"/>
                </a:solidFill>
              </a:defRPr>
            </a:lvl6pPr>
            <a:lvl7pPr lvl="6" algn="l">
              <a:lnSpc>
                <a:spcPct val="100000"/>
              </a:lnSpc>
              <a:spcBef>
                <a:spcPts val="0"/>
              </a:spcBef>
              <a:spcAft>
                <a:spcPts val="0"/>
              </a:spcAft>
              <a:buClr>
                <a:schemeClr val="dk2"/>
              </a:buClr>
              <a:buSzPts val="5400"/>
              <a:buNone/>
              <a:defRPr b="0" sz="5400">
                <a:solidFill>
                  <a:schemeClr val="dk2"/>
                </a:solidFill>
              </a:defRPr>
            </a:lvl7pPr>
            <a:lvl8pPr lvl="7" algn="l">
              <a:lnSpc>
                <a:spcPct val="100000"/>
              </a:lnSpc>
              <a:spcBef>
                <a:spcPts val="0"/>
              </a:spcBef>
              <a:spcAft>
                <a:spcPts val="0"/>
              </a:spcAft>
              <a:buClr>
                <a:schemeClr val="dk2"/>
              </a:buClr>
              <a:buSzPts val="5400"/>
              <a:buNone/>
              <a:defRPr b="0" sz="5400">
                <a:solidFill>
                  <a:schemeClr val="dk2"/>
                </a:solidFill>
              </a:defRPr>
            </a:lvl8pPr>
            <a:lvl9pPr lvl="8" algn="l">
              <a:lnSpc>
                <a:spcPct val="100000"/>
              </a:lnSpc>
              <a:spcBef>
                <a:spcPts val="0"/>
              </a:spcBef>
              <a:spcAft>
                <a:spcPts val="0"/>
              </a:spcAft>
              <a:buClr>
                <a:schemeClr val="dk2"/>
              </a:buClr>
              <a:buSzPts val="5400"/>
              <a:buNone/>
              <a:defRPr b="0" sz="5400">
                <a:solidFill>
                  <a:schemeClr val="dk2"/>
                </a:solidFill>
              </a:defRPr>
            </a:lvl9pPr>
          </a:lstStyle>
          <a:p/>
        </p:txBody>
      </p:sp>
      <p:sp>
        <p:nvSpPr>
          <p:cNvPr id="44" name="Google Shape;44;p5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5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7" name="Google Shape;47;p5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59"/>
          <p:cNvSpPr txBox="1"/>
          <p:nvPr>
            <p:ph type="title"/>
          </p:nvPr>
        </p:nvSpPr>
        <p:spPr>
          <a:xfrm>
            <a:off x="265500" y="1039675"/>
            <a:ext cx="4045200" cy="1675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9" name="Google Shape;49;p59"/>
          <p:cNvSpPr txBox="1"/>
          <p:nvPr>
            <p:ph idx="1" type="subTitle"/>
          </p:nvPr>
        </p:nvSpPr>
        <p:spPr>
          <a:xfrm>
            <a:off x="265500" y="27268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59"/>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51" name="Google Shape;51;p5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60"/>
          <p:cNvSpPr txBox="1"/>
          <p:nvPr>
            <p:ph idx="1" type="body"/>
          </p:nvPr>
        </p:nvSpPr>
        <p:spPr>
          <a:xfrm>
            <a:off x="311700" y="4230725"/>
            <a:ext cx="5998800" cy="5988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6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opic">
    <p:bg>
      <p:bgPr>
        <a:solidFill>
          <a:schemeClr val="lt1"/>
        </a:solidFill>
      </p:bgPr>
    </p:bg>
    <p:spTree>
      <p:nvGrpSpPr>
        <p:cNvPr id="5" name="Shape 5"/>
        <p:cNvGrpSpPr/>
        <p:nvPr/>
      </p:nvGrpSpPr>
      <p:grpSpPr>
        <a:xfrm>
          <a:off x="0" y="0"/>
          <a:ext cx="0" cy="0"/>
          <a:chOff x="0" y="0"/>
          <a:chExt cx="0" cy="0"/>
        </a:xfrm>
      </p:grpSpPr>
      <p:sp>
        <p:nvSpPr>
          <p:cNvPr id="6" name="Google Shape;6;p5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1pPr>
            <a:lvl2pPr lvl="1"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2pPr>
            <a:lvl3pPr lvl="2"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3pPr>
            <a:lvl4pPr lvl="3"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4pPr>
            <a:lvl5pPr lvl="4"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5pPr>
            <a:lvl6pPr lvl="5"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6pPr>
            <a:lvl7pPr lvl="6"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7pPr>
            <a:lvl8pPr lvl="7"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8pPr>
            <a:lvl9pPr lvl="8"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9pPr>
          </a:lstStyle>
          <a:p/>
        </p:txBody>
      </p:sp>
      <p:sp>
        <p:nvSpPr>
          <p:cNvPr id="7" name="Google Shape;7;p5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Open Sans"/>
              <a:buChar char="●"/>
              <a:defRPr b="0" i="0" sz="1800" u="none" cap="none" strike="noStrike">
                <a:solidFill>
                  <a:schemeClr val="dk2"/>
                </a:solidFill>
                <a:latin typeface="Open Sans"/>
                <a:ea typeface="Open Sans"/>
                <a:cs typeface="Open Sans"/>
                <a:sym typeface="Open Sans"/>
              </a:defRPr>
            </a:lvl1pPr>
            <a:lvl2pPr indent="-317500" lvl="1" marL="9144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2pPr>
            <a:lvl3pPr indent="-317500" lvl="2" marL="13716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3pPr>
            <a:lvl4pPr indent="-317500" lvl="3" marL="18288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4pPr>
            <a:lvl5pPr indent="-317500" lvl="4" marL="22860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5pPr>
            <a:lvl6pPr indent="-317500" lvl="5" marL="27432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6pPr>
            <a:lvl7pPr indent="-317500" lvl="6" marL="32004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7pPr>
            <a:lvl8pPr indent="-317500" lvl="7" marL="36576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8pPr>
            <a:lvl9pPr indent="-317500" lvl="8" marL="4114800" marR="0" rtl="0" algn="l">
              <a:lnSpc>
                <a:spcPct val="115000"/>
              </a:lnSpc>
              <a:spcBef>
                <a:spcPts val="1600"/>
              </a:spcBef>
              <a:spcAft>
                <a:spcPts val="160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9pPr>
          </a:lstStyle>
          <a:p/>
        </p:txBody>
      </p:sp>
      <p:sp>
        <p:nvSpPr>
          <p:cNvPr id="8" name="Google Shape;8;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7.png"/><Relationship Id="rId4" Type="http://schemas.openxmlformats.org/officeDocument/2006/relationships/image" Target="../media/image15.png"/><Relationship Id="rId5"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2.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3.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30.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hyperlink" Target="http://www.montana.edu/rmaher/publications/maher_aac_0406.pdf" TargetMode="External"/><Relationship Id="rId4" Type="http://schemas.openxmlformats.org/officeDocument/2006/relationships/hyperlink" Target="http://www.montana.edu/rmaher/publications/maher_aesconf_0608_1-8.pdf"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65" name="Shape 65"/>
        <p:cNvGrpSpPr/>
        <p:nvPr/>
      </p:nvGrpSpPr>
      <p:grpSpPr>
        <a:xfrm>
          <a:off x="0" y="0"/>
          <a:ext cx="0" cy="0"/>
          <a:chOff x="0" y="0"/>
          <a:chExt cx="0" cy="0"/>
        </a:xfrm>
      </p:grpSpPr>
      <p:sp>
        <p:nvSpPr>
          <p:cNvPr id="66" name="Google Shape;66;p1"/>
          <p:cNvSpPr txBox="1"/>
          <p:nvPr>
            <p:ph idx="1" type="subTitle"/>
          </p:nvPr>
        </p:nvSpPr>
        <p:spPr>
          <a:xfrm>
            <a:off x="3186900" y="2518950"/>
            <a:ext cx="3236700" cy="1259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en" sz="1400"/>
              <a:t>		     </a:t>
            </a:r>
            <a:r>
              <a:rPr lang="en" sz="1400">
                <a:solidFill>
                  <a:srgbClr val="000000"/>
                </a:solidFill>
              </a:rPr>
              <a:t>   </a:t>
            </a:r>
            <a:r>
              <a:rPr lang="en" sz="1100">
                <a:solidFill>
                  <a:schemeClr val="accent1"/>
                </a:solidFill>
              </a:rPr>
              <a:t>Group 4</a:t>
            </a:r>
            <a:endParaRPr sz="1100">
              <a:solidFill>
                <a:schemeClr val="accent1"/>
              </a:solidFill>
            </a:endParaRPr>
          </a:p>
          <a:p>
            <a:pPr indent="0" lvl="0" marL="0" rtl="0" algn="l">
              <a:lnSpc>
                <a:spcPct val="100000"/>
              </a:lnSpc>
              <a:spcBef>
                <a:spcPts val="0"/>
              </a:spcBef>
              <a:spcAft>
                <a:spcPts val="0"/>
              </a:spcAft>
              <a:buSzPts val="2400"/>
              <a:buNone/>
            </a:pPr>
            <a:r>
              <a:t/>
            </a:r>
            <a:endParaRPr sz="1100">
              <a:solidFill>
                <a:schemeClr val="accent1"/>
              </a:solidFill>
            </a:endParaRPr>
          </a:p>
          <a:p>
            <a:pPr indent="0" lvl="0" marL="0" rtl="0" algn="just">
              <a:lnSpc>
                <a:spcPct val="100000"/>
              </a:lnSpc>
              <a:spcBef>
                <a:spcPts val="0"/>
              </a:spcBef>
              <a:spcAft>
                <a:spcPts val="0"/>
              </a:spcAft>
              <a:buSzPts val="2400"/>
              <a:buNone/>
            </a:pPr>
            <a:r>
              <a:rPr lang="en" sz="1100">
                <a:solidFill>
                  <a:schemeClr val="accent1"/>
                </a:solidFill>
              </a:rPr>
              <a:t>Nathan Cunanan, Computer Engineering</a:t>
            </a:r>
            <a:endParaRPr sz="1100">
              <a:solidFill>
                <a:schemeClr val="accent1"/>
              </a:solidFill>
            </a:endParaRPr>
          </a:p>
          <a:p>
            <a:pPr indent="0" lvl="0" marL="0" rtl="0" algn="just">
              <a:lnSpc>
                <a:spcPct val="100000"/>
              </a:lnSpc>
              <a:spcBef>
                <a:spcPts val="0"/>
              </a:spcBef>
              <a:spcAft>
                <a:spcPts val="0"/>
              </a:spcAft>
              <a:buSzPts val="2400"/>
              <a:buNone/>
            </a:pPr>
            <a:r>
              <a:rPr lang="en" sz="1100">
                <a:solidFill>
                  <a:schemeClr val="accent1"/>
                </a:solidFill>
              </a:rPr>
              <a:t>Nathaniel Dunn, Electrical Engineering</a:t>
            </a:r>
            <a:endParaRPr sz="1100">
              <a:solidFill>
                <a:schemeClr val="accent1"/>
              </a:solidFill>
            </a:endParaRPr>
          </a:p>
          <a:p>
            <a:pPr indent="0" lvl="0" marL="0" rtl="0" algn="just">
              <a:lnSpc>
                <a:spcPct val="100000"/>
              </a:lnSpc>
              <a:spcBef>
                <a:spcPts val="0"/>
              </a:spcBef>
              <a:spcAft>
                <a:spcPts val="0"/>
              </a:spcAft>
              <a:buSzPts val="2400"/>
              <a:buNone/>
            </a:pPr>
            <a:r>
              <a:rPr lang="en" sz="1100">
                <a:solidFill>
                  <a:schemeClr val="accent1"/>
                </a:solidFill>
              </a:rPr>
              <a:t>Daniel Vicenti, Computer Engineering</a:t>
            </a:r>
            <a:endParaRPr sz="1100">
              <a:solidFill>
                <a:schemeClr val="accent1"/>
              </a:solidFill>
            </a:endParaRPr>
          </a:p>
          <a:p>
            <a:pPr indent="0" lvl="0" marL="0" rtl="0" algn="just">
              <a:lnSpc>
                <a:spcPct val="100000"/>
              </a:lnSpc>
              <a:spcBef>
                <a:spcPts val="0"/>
              </a:spcBef>
              <a:spcAft>
                <a:spcPts val="0"/>
              </a:spcAft>
              <a:buSzPts val="2400"/>
              <a:buNone/>
            </a:pPr>
            <a:r>
              <a:rPr lang="en" sz="1100">
                <a:solidFill>
                  <a:schemeClr val="accent1"/>
                </a:solidFill>
              </a:rPr>
              <a:t>Eric Watson, Computer/Electrical Engineering</a:t>
            </a:r>
            <a:endParaRPr sz="1100">
              <a:solidFill>
                <a:schemeClr val="accent1"/>
              </a:solidFill>
            </a:endParaRPr>
          </a:p>
          <a:p>
            <a:pPr indent="0" lvl="0" marL="0" rtl="0" algn="just">
              <a:lnSpc>
                <a:spcPct val="100000"/>
              </a:lnSpc>
              <a:spcBef>
                <a:spcPts val="0"/>
              </a:spcBef>
              <a:spcAft>
                <a:spcPts val="0"/>
              </a:spcAft>
              <a:buSzPts val="2400"/>
              <a:buNone/>
            </a:pPr>
            <a:r>
              <a:rPr lang="en" sz="1100">
                <a:solidFill>
                  <a:schemeClr val="accent1"/>
                </a:solidFill>
              </a:rPr>
              <a:t>Adam Bush, Computer Engineering</a:t>
            </a:r>
            <a:endParaRPr sz="1100">
              <a:solidFill>
                <a:schemeClr val="accent1"/>
              </a:solidFill>
            </a:endParaRPr>
          </a:p>
          <a:p>
            <a:pPr indent="0" lvl="0" marL="0" rtl="0" algn="l">
              <a:lnSpc>
                <a:spcPct val="100000"/>
              </a:lnSpc>
              <a:spcBef>
                <a:spcPts val="0"/>
              </a:spcBef>
              <a:spcAft>
                <a:spcPts val="0"/>
              </a:spcAft>
              <a:buSzPts val="2400"/>
              <a:buNone/>
            </a:pPr>
            <a:r>
              <a:rPr lang="en" sz="1200"/>
              <a:t>	</a:t>
            </a:r>
            <a:endParaRPr sz="1200"/>
          </a:p>
          <a:p>
            <a:pPr indent="0" lvl="0" marL="0" rtl="0" algn="ctr">
              <a:lnSpc>
                <a:spcPct val="100000"/>
              </a:lnSpc>
              <a:spcBef>
                <a:spcPts val="0"/>
              </a:spcBef>
              <a:spcAft>
                <a:spcPts val="0"/>
              </a:spcAft>
              <a:buSzPts val="2400"/>
              <a:buNone/>
            </a:pPr>
            <a:r>
              <a:t/>
            </a:r>
            <a:endParaRPr/>
          </a:p>
        </p:txBody>
      </p:sp>
      <p:pic>
        <p:nvPicPr>
          <p:cNvPr id="67" name="Google Shape;67;p1"/>
          <p:cNvPicPr preferRelativeResize="0"/>
          <p:nvPr/>
        </p:nvPicPr>
        <p:blipFill rotWithShape="1">
          <a:blip r:embed="rId3">
            <a:alphaModFix/>
          </a:blip>
          <a:srcRect b="0" l="0" r="0" t="0"/>
          <a:stretch/>
        </p:blipFill>
        <p:spPr>
          <a:xfrm>
            <a:off x="2193000" y="589800"/>
            <a:ext cx="4835700" cy="2926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1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Triangulation</a:t>
            </a:r>
            <a:endParaRPr/>
          </a:p>
        </p:txBody>
      </p:sp>
      <p:sp>
        <p:nvSpPr>
          <p:cNvPr id="122" name="Google Shape;122;p1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0000"/>
              </a:buClr>
              <a:buSzPts val="1800"/>
              <a:buChar char="●"/>
            </a:pPr>
            <a:r>
              <a:rPr lang="en">
                <a:solidFill>
                  <a:srgbClr val="000000"/>
                </a:solidFill>
              </a:rPr>
              <a:t>Location technique that utilizes trigonometry to get the position of a sound source using angle measurements</a:t>
            </a:r>
            <a:endParaRPr>
              <a:solidFill>
                <a:srgbClr val="000000"/>
              </a:solidFill>
            </a:endParaRPr>
          </a:p>
          <a:p>
            <a:pPr indent="-317500" lvl="1" marL="914400" rtl="0" algn="l">
              <a:lnSpc>
                <a:spcPct val="115000"/>
              </a:lnSpc>
              <a:spcBef>
                <a:spcPts val="0"/>
              </a:spcBef>
              <a:spcAft>
                <a:spcPts val="0"/>
              </a:spcAft>
              <a:buClr>
                <a:srgbClr val="000000"/>
              </a:buClr>
              <a:buSzPts val="1400"/>
              <a:buChar char="○"/>
            </a:pPr>
            <a:r>
              <a:rPr lang="en">
                <a:solidFill>
                  <a:srgbClr val="000000"/>
                </a:solidFill>
              </a:rPr>
              <a:t>2D triangulation utilizes two arrays with three microphones. Each array is shaped as an equilateral triangle</a:t>
            </a:r>
            <a:endParaRPr>
              <a:solidFill>
                <a:srgbClr val="000000"/>
              </a:solidFill>
            </a:endParaRPr>
          </a:p>
          <a:p>
            <a:pPr indent="-317500" lvl="1" marL="914400" rtl="0" algn="l">
              <a:lnSpc>
                <a:spcPct val="115000"/>
              </a:lnSpc>
              <a:spcBef>
                <a:spcPts val="0"/>
              </a:spcBef>
              <a:spcAft>
                <a:spcPts val="0"/>
              </a:spcAft>
              <a:buClr>
                <a:srgbClr val="000000"/>
              </a:buClr>
              <a:buSzPts val="1400"/>
              <a:buChar char="○"/>
            </a:pPr>
            <a:r>
              <a:rPr lang="en">
                <a:solidFill>
                  <a:srgbClr val="000000"/>
                </a:solidFill>
              </a:rPr>
              <a:t>3D triangulation utilizes two arrays with four microphones. Each array is shaped as an equilateral pyramid</a:t>
            </a:r>
            <a:endParaRPr>
              <a:solidFill>
                <a:srgbClr val="000000"/>
              </a:solidFill>
            </a:endParaRPr>
          </a:p>
          <a:p>
            <a:pPr indent="-342900" lvl="0" marL="457200" rtl="0" algn="l">
              <a:lnSpc>
                <a:spcPct val="115000"/>
              </a:lnSpc>
              <a:spcBef>
                <a:spcPts val="0"/>
              </a:spcBef>
              <a:spcAft>
                <a:spcPts val="0"/>
              </a:spcAft>
              <a:buClr>
                <a:srgbClr val="000000"/>
              </a:buClr>
              <a:buSzPts val="1800"/>
              <a:buChar char="●"/>
            </a:pPr>
            <a:r>
              <a:rPr lang="en">
                <a:solidFill>
                  <a:srgbClr val="000000"/>
                </a:solidFill>
              </a:rPr>
              <a:t>Using the angle measured and position of each array, a triangle can be formed between both arrays to get the position of the sound source</a:t>
            </a:r>
            <a:endParaRPr>
              <a:solidFill>
                <a:srgbClr val="000000"/>
              </a:solidFill>
            </a:endParaRPr>
          </a:p>
          <a:p>
            <a:pPr indent="-342900" lvl="0" marL="457200" rtl="0" algn="l">
              <a:lnSpc>
                <a:spcPct val="115000"/>
              </a:lnSpc>
              <a:spcBef>
                <a:spcPts val="0"/>
              </a:spcBef>
              <a:spcAft>
                <a:spcPts val="0"/>
              </a:spcAft>
              <a:buClr>
                <a:srgbClr val="000000"/>
              </a:buClr>
              <a:buSzPts val="1800"/>
              <a:buChar char="●"/>
            </a:pPr>
            <a:r>
              <a:rPr lang="en">
                <a:solidFill>
                  <a:srgbClr val="000000"/>
                </a:solidFill>
              </a:rPr>
              <a:t>Direction of the sound wave can be considered a straight line if microphones are close together and the sound source is far away</a:t>
            </a:r>
            <a:endParaRPr>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12"/>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Triangulation</a:t>
            </a:r>
            <a:endParaRPr/>
          </a:p>
        </p:txBody>
      </p:sp>
      <p:sp>
        <p:nvSpPr>
          <p:cNvPr id="128" name="Google Shape;128;p12"/>
          <p:cNvSpPr txBox="1"/>
          <p:nvPr>
            <p:ph idx="1" type="body"/>
          </p:nvPr>
        </p:nvSpPr>
        <p:spPr>
          <a:xfrm>
            <a:off x="311700" y="1152425"/>
            <a:ext cx="5481300" cy="33027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rgbClr val="000000"/>
              </a:buClr>
              <a:buSzPts val="1600"/>
              <a:buChar char="●"/>
            </a:pPr>
            <a:r>
              <a:rPr lang="en" sz="1600">
                <a:solidFill>
                  <a:srgbClr val="000000"/>
                </a:solidFill>
              </a:rPr>
              <a:t>The distance of Δx is the time difference between the first and second microphone that picked up the sound (t</a:t>
            </a:r>
            <a:r>
              <a:rPr baseline="-25000" lang="en" sz="1600">
                <a:solidFill>
                  <a:srgbClr val="000000"/>
                </a:solidFill>
              </a:rPr>
              <a:t>B</a:t>
            </a:r>
            <a:r>
              <a:rPr lang="en" sz="1600">
                <a:solidFill>
                  <a:srgbClr val="000000"/>
                </a:solidFill>
              </a:rPr>
              <a:t> - t</a:t>
            </a:r>
            <a:r>
              <a:rPr baseline="-25000" lang="en" sz="1600">
                <a:solidFill>
                  <a:srgbClr val="000000"/>
                </a:solidFill>
              </a:rPr>
              <a:t>A</a:t>
            </a:r>
            <a:r>
              <a:rPr lang="en" sz="1600">
                <a:solidFill>
                  <a:srgbClr val="000000"/>
                </a:solidFill>
              </a:rPr>
              <a:t>) multiplied by the speed of sound constant (C), which is dependent on temperature, so a thermometer is required for temperature measurement.</a:t>
            </a:r>
            <a:endParaRPr sz="1600">
              <a:solidFill>
                <a:srgbClr val="000000"/>
              </a:solidFill>
            </a:endParaRPr>
          </a:p>
          <a:p>
            <a:pPr indent="0" lvl="0" marL="0" rtl="0" algn="l">
              <a:lnSpc>
                <a:spcPct val="115000"/>
              </a:lnSpc>
              <a:spcBef>
                <a:spcPts val="0"/>
              </a:spcBef>
              <a:spcAft>
                <a:spcPts val="0"/>
              </a:spcAft>
              <a:buSzPts val="1800"/>
              <a:buNone/>
            </a:pPr>
            <a:r>
              <a:t/>
            </a:r>
            <a:endParaRPr sz="1600"/>
          </a:p>
          <a:p>
            <a:pPr indent="0" lvl="0" marL="0" rtl="0" algn="l">
              <a:lnSpc>
                <a:spcPct val="115000"/>
              </a:lnSpc>
              <a:spcBef>
                <a:spcPts val="0"/>
              </a:spcBef>
              <a:spcAft>
                <a:spcPts val="0"/>
              </a:spcAft>
              <a:buSzPts val="1800"/>
              <a:buNone/>
            </a:pPr>
            <a:r>
              <a:t/>
            </a:r>
            <a:endParaRPr sz="1600"/>
          </a:p>
          <a:p>
            <a:pPr indent="-330200" lvl="0" marL="457200" rtl="0" algn="l">
              <a:lnSpc>
                <a:spcPct val="115000"/>
              </a:lnSpc>
              <a:spcBef>
                <a:spcPts val="0"/>
              </a:spcBef>
              <a:spcAft>
                <a:spcPts val="0"/>
              </a:spcAft>
              <a:buClr>
                <a:srgbClr val="000000"/>
              </a:buClr>
              <a:buSzPts val="1600"/>
              <a:buChar char="●"/>
            </a:pPr>
            <a:r>
              <a:rPr lang="en" sz="1600">
                <a:solidFill>
                  <a:srgbClr val="000000"/>
                </a:solidFill>
              </a:rPr>
              <a:t>The angle of θ can be calculated using the inverse cosine of Δx divided by the distance between the microphones (S), which is used to solve for the angle of α.</a:t>
            </a:r>
            <a:endParaRPr sz="1600">
              <a:solidFill>
                <a:srgbClr val="000000"/>
              </a:solidFill>
            </a:endParaRPr>
          </a:p>
        </p:txBody>
      </p:sp>
      <p:pic>
        <p:nvPicPr>
          <p:cNvPr id="129" name="Google Shape;129;p12"/>
          <p:cNvPicPr preferRelativeResize="0"/>
          <p:nvPr/>
        </p:nvPicPr>
        <p:blipFill rotWithShape="1">
          <a:blip r:embed="rId3">
            <a:alphaModFix/>
          </a:blip>
          <a:srcRect b="0" l="44067" r="0" t="0"/>
          <a:stretch/>
        </p:blipFill>
        <p:spPr>
          <a:xfrm>
            <a:off x="5759500" y="1117075"/>
            <a:ext cx="3072798" cy="3451950"/>
          </a:xfrm>
          <a:prstGeom prst="rect">
            <a:avLst/>
          </a:prstGeom>
          <a:noFill/>
          <a:ln>
            <a:noFill/>
          </a:ln>
        </p:spPr>
      </p:pic>
      <p:pic>
        <p:nvPicPr>
          <p:cNvPr id="130" name="Google Shape;130;p12"/>
          <p:cNvPicPr preferRelativeResize="0"/>
          <p:nvPr/>
        </p:nvPicPr>
        <p:blipFill rotWithShape="1">
          <a:blip r:embed="rId4">
            <a:alphaModFix/>
          </a:blip>
          <a:srcRect b="0" l="0" r="0" t="0"/>
          <a:stretch/>
        </p:blipFill>
        <p:spPr>
          <a:xfrm>
            <a:off x="1176888" y="2987462"/>
            <a:ext cx="1685472" cy="269676"/>
          </a:xfrm>
          <a:prstGeom prst="rect">
            <a:avLst/>
          </a:prstGeom>
          <a:noFill/>
          <a:ln>
            <a:noFill/>
          </a:ln>
        </p:spPr>
      </p:pic>
      <p:pic>
        <p:nvPicPr>
          <p:cNvPr id="131" name="Google Shape;131;p12"/>
          <p:cNvPicPr preferRelativeResize="0"/>
          <p:nvPr/>
        </p:nvPicPr>
        <p:blipFill rotWithShape="1">
          <a:blip r:embed="rId5">
            <a:alphaModFix/>
          </a:blip>
          <a:srcRect b="0" l="0" r="0" t="0"/>
          <a:stretch/>
        </p:blipFill>
        <p:spPr>
          <a:xfrm>
            <a:off x="3150650" y="2862652"/>
            <a:ext cx="2021875" cy="519309"/>
          </a:xfrm>
          <a:prstGeom prst="rect">
            <a:avLst/>
          </a:prstGeom>
          <a:noFill/>
          <a:ln>
            <a:noFill/>
          </a:ln>
        </p:spPr>
      </p:pic>
      <p:pic>
        <p:nvPicPr>
          <p:cNvPr id="132" name="Google Shape;132;p12"/>
          <p:cNvPicPr preferRelativeResize="0"/>
          <p:nvPr/>
        </p:nvPicPr>
        <p:blipFill rotWithShape="1">
          <a:blip r:embed="rId6">
            <a:alphaModFix/>
          </a:blip>
          <a:srcRect b="0" l="0" r="0" t="0"/>
          <a:stretch/>
        </p:blipFill>
        <p:spPr>
          <a:xfrm>
            <a:off x="1497588" y="4569025"/>
            <a:ext cx="3109523" cy="269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14"/>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Triangulation</a:t>
            </a:r>
            <a:endParaRPr/>
          </a:p>
        </p:txBody>
      </p:sp>
      <p:sp>
        <p:nvSpPr>
          <p:cNvPr id="138" name="Google Shape;138;p14"/>
          <p:cNvSpPr txBox="1"/>
          <p:nvPr>
            <p:ph idx="1" type="body"/>
          </p:nvPr>
        </p:nvSpPr>
        <p:spPr>
          <a:xfrm>
            <a:off x="311700" y="1266325"/>
            <a:ext cx="4478400" cy="36108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rgbClr val="000000"/>
              </a:buClr>
              <a:buSzPts val="1600"/>
              <a:buChar char="●"/>
            </a:pPr>
            <a:r>
              <a:rPr lang="en" sz="1600">
                <a:solidFill>
                  <a:srgbClr val="000000"/>
                </a:solidFill>
              </a:rPr>
              <a:t>Each array would have a compass to provide its relative orientation and a GPS module to provide its position.</a:t>
            </a:r>
            <a:endParaRPr sz="1600">
              <a:solidFill>
                <a:srgbClr val="000000"/>
              </a:solidFill>
            </a:endParaRPr>
          </a:p>
          <a:p>
            <a:pPr indent="-330200" lvl="0" marL="457200" rtl="0" algn="l">
              <a:lnSpc>
                <a:spcPct val="115000"/>
              </a:lnSpc>
              <a:spcBef>
                <a:spcPts val="0"/>
              </a:spcBef>
              <a:spcAft>
                <a:spcPts val="0"/>
              </a:spcAft>
              <a:buClr>
                <a:srgbClr val="000000"/>
              </a:buClr>
              <a:buSzPts val="1600"/>
              <a:buChar char="●"/>
            </a:pPr>
            <a:r>
              <a:rPr lang="en" sz="1600">
                <a:solidFill>
                  <a:srgbClr val="000000"/>
                </a:solidFill>
              </a:rPr>
              <a:t>ß</a:t>
            </a:r>
            <a:r>
              <a:rPr baseline="-25000" lang="en" sz="1600">
                <a:solidFill>
                  <a:srgbClr val="000000"/>
                </a:solidFill>
              </a:rPr>
              <a:t>1</a:t>
            </a:r>
            <a:r>
              <a:rPr lang="en" sz="1600">
                <a:solidFill>
                  <a:srgbClr val="000000"/>
                </a:solidFill>
              </a:rPr>
              <a:t> and ß</a:t>
            </a:r>
            <a:r>
              <a:rPr baseline="-25000" lang="en" sz="1600">
                <a:solidFill>
                  <a:srgbClr val="000000"/>
                </a:solidFill>
              </a:rPr>
              <a:t>2</a:t>
            </a:r>
            <a:r>
              <a:rPr lang="en" sz="1600">
                <a:solidFill>
                  <a:srgbClr val="000000"/>
                </a:solidFill>
              </a:rPr>
              <a:t> are the supplementary angles of α</a:t>
            </a:r>
            <a:r>
              <a:rPr baseline="-25000" lang="en" sz="1600">
                <a:solidFill>
                  <a:srgbClr val="000000"/>
                </a:solidFill>
              </a:rPr>
              <a:t>1</a:t>
            </a:r>
            <a:r>
              <a:rPr lang="en" sz="1600">
                <a:solidFill>
                  <a:srgbClr val="000000"/>
                </a:solidFill>
              </a:rPr>
              <a:t> and α</a:t>
            </a:r>
            <a:r>
              <a:rPr baseline="-25000" lang="en" sz="1600">
                <a:solidFill>
                  <a:srgbClr val="000000"/>
                </a:solidFill>
              </a:rPr>
              <a:t>2</a:t>
            </a:r>
            <a:r>
              <a:rPr lang="en" sz="1600">
                <a:solidFill>
                  <a:srgbClr val="000000"/>
                </a:solidFill>
              </a:rPr>
              <a:t>, which can be used to solve for the angle of ß</a:t>
            </a:r>
            <a:r>
              <a:rPr baseline="-25000" lang="en" sz="1600">
                <a:solidFill>
                  <a:srgbClr val="000000"/>
                </a:solidFill>
              </a:rPr>
              <a:t>3</a:t>
            </a:r>
            <a:r>
              <a:rPr lang="en" sz="1600">
                <a:solidFill>
                  <a:srgbClr val="000000"/>
                </a:solidFill>
              </a:rPr>
              <a:t>.</a:t>
            </a:r>
            <a:endParaRPr sz="1600">
              <a:solidFill>
                <a:srgbClr val="000000"/>
              </a:solidFill>
            </a:endParaRPr>
          </a:p>
          <a:p>
            <a:pPr indent="-330200" lvl="0" marL="457200" rtl="0" algn="l">
              <a:lnSpc>
                <a:spcPct val="115000"/>
              </a:lnSpc>
              <a:spcBef>
                <a:spcPts val="0"/>
              </a:spcBef>
              <a:spcAft>
                <a:spcPts val="0"/>
              </a:spcAft>
              <a:buClr>
                <a:srgbClr val="000000"/>
              </a:buClr>
              <a:buSzPts val="1600"/>
              <a:buChar char="●"/>
            </a:pPr>
            <a:r>
              <a:rPr lang="en" sz="1600">
                <a:solidFill>
                  <a:srgbClr val="000000"/>
                </a:solidFill>
              </a:rPr>
              <a:t>D</a:t>
            </a:r>
            <a:r>
              <a:rPr baseline="-25000" lang="en" sz="1600">
                <a:solidFill>
                  <a:srgbClr val="000000"/>
                </a:solidFill>
              </a:rPr>
              <a:t>3</a:t>
            </a:r>
            <a:r>
              <a:rPr lang="en" sz="1600">
                <a:solidFill>
                  <a:srgbClr val="000000"/>
                </a:solidFill>
              </a:rPr>
              <a:t> is the known distance between two microphone arrays.</a:t>
            </a:r>
            <a:endParaRPr sz="1600">
              <a:solidFill>
                <a:srgbClr val="000000"/>
              </a:solidFill>
            </a:endParaRPr>
          </a:p>
          <a:p>
            <a:pPr indent="-330200" lvl="0" marL="457200" rtl="0" algn="l">
              <a:lnSpc>
                <a:spcPct val="115000"/>
              </a:lnSpc>
              <a:spcBef>
                <a:spcPts val="0"/>
              </a:spcBef>
              <a:spcAft>
                <a:spcPts val="0"/>
              </a:spcAft>
              <a:buClr>
                <a:srgbClr val="000000"/>
              </a:buClr>
              <a:buSzPts val="1600"/>
              <a:buChar char="●"/>
            </a:pPr>
            <a:r>
              <a:rPr lang="en" sz="1600">
                <a:solidFill>
                  <a:srgbClr val="000000"/>
                </a:solidFill>
              </a:rPr>
              <a:t>Knowing the values of ß and the distance between the two arrays, the law of sines can be used to solve the distance to the source from either array.</a:t>
            </a:r>
            <a:endParaRPr sz="1600">
              <a:solidFill>
                <a:srgbClr val="000000"/>
              </a:solidFill>
            </a:endParaRPr>
          </a:p>
        </p:txBody>
      </p:sp>
      <p:pic>
        <p:nvPicPr>
          <p:cNvPr id="139" name="Google Shape;139;p14"/>
          <p:cNvPicPr preferRelativeResize="0"/>
          <p:nvPr/>
        </p:nvPicPr>
        <p:blipFill rotWithShape="1">
          <a:blip r:embed="rId3">
            <a:alphaModFix/>
          </a:blip>
          <a:srcRect b="0" l="0" r="0" t="0"/>
          <a:stretch/>
        </p:blipFill>
        <p:spPr>
          <a:xfrm>
            <a:off x="4790100" y="1152425"/>
            <a:ext cx="4165149" cy="2992649"/>
          </a:xfrm>
          <a:prstGeom prst="rect">
            <a:avLst/>
          </a:prstGeom>
          <a:noFill/>
          <a:ln>
            <a:noFill/>
          </a:ln>
        </p:spPr>
      </p:pic>
      <p:pic>
        <p:nvPicPr>
          <p:cNvPr id="140" name="Google Shape;140;p14"/>
          <p:cNvPicPr preferRelativeResize="0"/>
          <p:nvPr/>
        </p:nvPicPr>
        <p:blipFill rotWithShape="1">
          <a:blip r:embed="rId4">
            <a:alphaModFix/>
          </a:blip>
          <a:srcRect b="0" l="0" r="0" t="0"/>
          <a:stretch/>
        </p:blipFill>
        <p:spPr>
          <a:xfrm>
            <a:off x="4851576" y="4245755"/>
            <a:ext cx="4042199" cy="54192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15"/>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Multilateration</a:t>
            </a:r>
            <a:endParaRPr/>
          </a:p>
        </p:txBody>
      </p:sp>
      <p:sp>
        <p:nvSpPr>
          <p:cNvPr id="146" name="Google Shape;146;p15"/>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0000"/>
              </a:buClr>
              <a:buSzPts val="1800"/>
              <a:buChar char="●"/>
            </a:pPr>
            <a:r>
              <a:rPr lang="en">
                <a:solidFill>
                  <a:srgbClr val="000000"/>
                </a:solidFill>
              </a:rPr>
              <a:t>Location technique that measures the time distance of arrival (TDOA) of an energy wave (acoustic source) with a known propagation speed (speed of sound) between two or more receivers (microphones), which forms half of a hyperbola.</a:t>
            </a:r>
            <a:endParaRPr>
              <a:solidFill>
                <a:srgbClr val="000000"/>
              </a:solidFill>
            </a:endParaRPr>
          </a:p>
          <a:p>
            <a:pPr indent="-342900" lvl="0" marL="457200" rtl="0" algn="l">
              <a:lnSpc>
                <a:spcPct val="115000"/>
              </a:lnSpc>
              <a:spcBef>
                <a:spcPts val="0"/>
              </a:spcBef>
              <a:spcAft>
                <a:spcPts val="0"/>
              </a:spcAft>
              <a:buClr>
                <a:srgbClr val="000000"/>
              </a:buClr>
              <a:buSzPts val="1800"/>
              <a:buChar char="●"/>
            </a:pPr>
            <a:r>
              <a:rPr lang="en">
                <a:solidFill>
                  <a:srgbClr val="000000"/>
                </a:solidFill>
              </a:rPr>
              <a:t>2D multilateration utilizes three microphones that can be arranged in any shape and obtains the position of the sound source from the intersection of two hyperbolas.</a:t>
            </a:r>
            <a:endParaRPr>
              <a:solidFill>
                <a:srgbClr val="000000"/>
              </a:solidFill>
            </a:endParaRPr>
          </a:p>
          <a:p>
            <a:pPr indent="-342900" lvl="0" marL="457200" rtl="0" algn="l">
              <a:lnSpc>
                <a:spcPct val="115000"/>
              </a:lnSpc>
              <a:spcBef>
                <a:spcPts val="0"/>
              </a:spcBef>
              <a:spcAft>
                <a:spcPts val="0"/>
              </a:spcAft>
              <a:buClr>
                <a:srgbClr val="000000"/>
              </a:buClr>
              <a:buSzPts val="1800"/>
              <a:buChar char="●"/>
            </a:pPr>
            <a:r>
              <a:rPr lang="en">
                <a:solidFill>
                  <a:srgbClr val="000000"/>
                </a:solidFill>
              </a:rPr>
              <a:t>3D multilateration works the same, but utilizes a fourth microphone and obtains the position of the sound source from the intersection of three hyperbolas.</a:t>
            </a:r>
            <a:endParaRPr>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16"/>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Multilateration</a:t>
            </a:r>
            <a:endParaRPr/>
          </a:p>
        </p:txBody>
      </p:sp>
      <p:sp>
        <p:nvSpPr>
          <p:cNvPr id="152" name="Google Shape;152;p16"/>
          <p:cNvSpPr txBox="1"/>
          <p:nvPr>
            <p:ph idx="1" type="body"/>
          </p:nvPr>
        </p:nvSpPr>
        <p:spPr>
          <a:xfrm>
            <a:off x="358575" y="1266325"/>
            <a:ext cx="5898900" cy="33027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000000"/>
              </a:buClr>
              <a:buSzPts val="1400"/>
              <a:buChar char="●"/>
            </a:pPr>
            <a:r>
              <a:rPr lang="en" sz="1400">
                <a:solidFill>
                  <a:srgbClr val="000000"/>
                </a:solidFill>
              </a:rPr>
              <a:t>For 2D multilateration, the distance formula can be used for each of the three microphones in the array, which is shown on the right, where x</a:t>
            </a:r>
            <a:r>
              <a:rPr baseline="-25000" lang="en" sz="1400">
                <a:solidFill>
                  <a:srgbClr val="000000"/>
                </a:solidFill>
              </a:rPr>
              <a:t>i</a:t>
            </a:r>
            <a:r>
              <a:rPr lang="en" sz="1400">
                <a:solidFill>
                  <a:srgbClr val="000000"/>
                </a:solidFill>
              </a:rPr>
              <a:t> and y</a:t>
            </a:r>
            <a:r>
              <a:rPr baseline="-25000" lang="en" sz="1400">
                <a:solidFill>
                  <a:srgbClr val="000000"/>
                </a:solidFill>
              </a:rPr>
              <a:t>i</a:t>
            </a:r>
            <a:r>
              <a:rPr lang="en" sz="1400">
                <a:solidFill>
                  <a:srgbClr val="000000"/>
                </a:solidFill>
              </a:rPr>
              <a:t> are the relative location of each microphone from the origin.</a:t>
            </a:r>
            <a:endParaRPr sz="1400">
              <a:solidFill>
                <a:srgbClr val="000000"/>
              </a:solidFill>
            </a:endParaRPr>
          </a:p>
          <a:p>
            <a:pPr indent="-317500" lvl="0" marL="457200" rtl="0" algn="l">
              <a:lnSpc>
                <a:spcPct val="115000"/>
              </a:lnSpc>
              <a:spcBef>
                <a:spcPts val="0"/>
              </a:spcBef>
              <a:spcAft>
                <a:spcPts val="0"/>
              </a:spcAft>
              <a:buClr>
                <a:srgbClr val="000000"/>
              </a:buClr>
              <a:buSzPts val="1400"/>
              <a:buChar char="●"/>
            </a:pPr>
            <a:r>
              <a:rPr lang="en" sz="1400">
                <a:solidFill>
                  <a:srgbClr val="000000"/>
                </a:solidFill>
              </a:rPr>
              <a:t>The time difference between the first microphone to receive the sound and the second and third microphone can be used to form two equations that would solve two unknowns, which can then be used to get the source of the sound.</a:t>
            </a:r>
            <a:endParaRPr sz="1400">
              <a:solidFill>
                <a:srgbClr val="000000"/>
              </a:solidFill>
            </a:endParaRPr>
          </a:p>
          <a:p>
            <a:pPr indent="0" lvl="0" marL="0" rtl="0" algn="l">
              <a:lnSpc>
                <a:spcPct val="115000"/>
              </a:lnSpc>
              <a:spcBef>
                <a:spcPts val="1600"/>
              </a:spcBef>
              <a:spcAft>
                <a:spcPts val="0"/>
              </a:spcAft>
              <a:buSzPts val="1800"/>
              <a:buNone/>
            </a:pPr>
            <a:r>
              <a:t/>
            </a:r>
            <a:endParaRPr sz="1400">
              <a:solidFill>
                <a:srgbClr val="000000"/>
              </a:solidFill>
            </a:endParaRPr>
          </a:p>
          <a:p>
            <a:pPr indent="-317500" lvl="0" marL="457200" rtl="0" algn="l">
              <a:lnSpc>
                <a:spcPct val="115000"/>
              </a:lnSpc>
              <a:spcBef>
                <a:spcPts val="1600"/>
              </a:spcBef>
              <a:spcAft>
                <a:spcPts val="0"/>
              </a:spcAft>
              <a:buClr>
                <a:srgbClr val="000000"/>
              </a:buClr>
              <a:buSzPts val="1400"/>
              <a:buChar char="●"/>
            </a:pPr>
            <a:r>
              <a:rPr lang="en" sz="1400">
                <a:solidFill>
                  <a:srgbClr val="000000"/>
                </a:solidFill>
              </a:rPr>
              <a:t>However, since the equations are not linear, solving them would be computationally expensive, so the equations would have to be linearized, but can only be done for 3D multilateration.</a:t>
            </a:r>
            <a:endParaRPr sz="1400">
              <a:solidFill>
                <a:srgbClr val="000000"/>
              </a:solidFill>
            </a:endParaRPr>
          </a:p>
          <a:p>
            <a:pPr indent="0" lvl="0" marL="457200" rtl="0" algn="l">
              <a:lnSpc>
                <a:spcPct val="115000"/>
              </a:lnSpc>
              <a:spcBef>
                <a:spcPts val="1600"/>
              </a:spcBef>
              <a:spcAft>
                <a:spcPts val="0"/>
              </a:spcAft>
              <a:buSzPts val="1800"/>
              <a:buNone/>
            </a:pPr>
            <a:r>
              <a:t/>
            </a:r>
            <a:endParaRPr sz="1400">
              <a:solidFill>
                <a:srgbClr val="000000"/>
              </a:solidFill>
            </a:endParaRPr>
          </a:p>
          <a:p>
            <a:pPr indent="0" lvl="0" marL="457200" rtl="0" algn="l">
              <a:lnSpc>
                <a:spcPct val="115000"/>
              </a:lnSpc>
              <a:spcBef>
                <a:spcPts val="1600"/>
              </a:spcBef>
              <a:spcAft>
                <a:spcPts val="1600"/>
              </a:spcAft>
              <a:buSzPts val="1800"/>
              <a:buNone/>
            </a:pPr>
            <a:r>
              <a:t/>
            </a:r>
            <a:endParaRPr sz="1400">
              <a:solidFill>
                <a:srgbClr val="000000"/>
              </a:solidFill>
            </a:endParaRPr>
          </a:p>
        </p:txBody>
      </p:sp>
      <p:pic>
        <p:nvPicPr>
          <p:cNvPr id="153" name="Google Shape;153;p16"/>
          <p:cNvPicPr preferRelativeResize="0"/>
          <p:nvPr/>
        </p:nvPicPr>
        <p:blipFill>
          <a:blip r:embed="rId3">
            <a:alphaModFix/>
          </a:blip>
          <a:stretch>
            <a:fillRect/>
          </a:stretch>
        </p:blipFill>
        <p:spPr>
          <a:xfrm>
            <a:off x="1004938" y="3329400"/>
            <a:ext cx="4606175" cy="679675"/>
          </a:xfrm>
          <a:prstGeom prst="rect">
            <a:avLst/>
          </a:prstGeom>
          <a:noFill/>
          <a:ln>
            <a:noFill/>
          </a:ln>
        </p:spPr>
      </p:pic>
      <p:pic>
        <p:nvPicPr>
          <p:cNvPr id="154" name="Google Shape;154;p16"/>
          <p:cNvPicPr preferRelativeResize="0"/>
          <p:nvPr/>
        </p:nvPicPr>
        <p:blipFill rotWithShape="1">
          <a:blip r:embed="rId4">
            <a:alphaModFix/>
          </a:blip>
          <a:srcRect b="0" l="0" r="0" t="0"/>
          <a:stretch/>
        </p:blipFill>
        <p:spPr>
          <a:xfrm>
            <a:off x="6257476" y="1315003"/>
            <a:ext cx="2196675" cy="9650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17"/>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Multilateration</a:t>
            </a:r>
            <a:endParaRPr/>
          </a:p>
        </p:txBody>
      </p:sp>
      <p:sp>
        <p:nvSpPr>
          <p:cNvPr id="160" name="Google Shape;160;p17"/>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rgbClr val="000000"/>
              </a:buClr>
              <a:buSzPts val="1600"/>
              <a:buChar char="●"/>
            </a:pPr>
            <a:r>
              <a:rPr lang="en" sz="1600">
                <a:solidFill>
                  <a:srgbClr val="000000"/>
                </a:solidFill>
              </a:rPr>
              <a:t>For 3D multilateration, four microphones or more are used, and solve for the components of x, y, and z. The difference between all microphones would then give three equations that will solve for three unknowns, as shown below.</a:t>
            </a:r>
            <a:endParaRPr sz="1600">
              <a:solidFill>
                <a:srgbClr val="000000"/>
              </a:solidFill>
            </a:endParaRPr>
          </a:p>
          <a:p>
            <a:pPr indent="0" lvl="0" marL="0" rtl="0" algn="l">
              <a:lnSpc>
                <a:spcPct val="115000"/>
              </a:lnSpc>
              <a:spcBef>
                <a:spcPts val="0"/>
              </a:spcBef>
              <a:spcAft>
                <a:spcPts val="0"/>
              </a:spcAft>
              <a:buSzPts val="1800"/>
              <a:buNone/>
            </a:pPr>
            <a:r>
              <a:t/>
            </a:r>
            <a:endParaRPr sz="1400">
              <a:solidFill>
                <a:srgbClr val="000000"/>
              </a:solidFill>
            </a:endParaRPr>
          </a:p>
          <a:p>
            <a:pPr indent="0" lvl="0" marL="0" rtl="0" algn="l">
              <a:lnSpc>
                <a:spcPct val="115000"/>
              </a:lnSpc>
              <a:spcBef>
                <a:spcPts val="0"/>
              </a:spcBef>
              <a:spcAft>
                <a:spcPts val="0"/>
              </a:spcAft>
              <a:buSzPts val="1800"/>
              <a:buNone/>
            </a:pPr>
            <a:r>
              <a:t/>
            </a:r>
            <a:endParaRPr sz="1400">
              <a:solidFill>
                <a:srgbClr val="000000"/>
              </a:solidFill>
            </a:endParaRPr>
          </a:p>
          <a:p>
            <a:pPr indent="0" lvl="0" marL="0" rtl="0" algn="l">
              <a:lnSpc>
                <a:spcPct val="115000"/>
              </a:lnSpc>
              <a:spcBef>
                <a:spcPts val="0"/>
              </a:spcBef>
              <a:spcAft>
                <a:spcPts val="0"/>
              </a:spcAft>
              <a:buSzPts val="1800"/>
              <a:buNone/>
            </a:pPr>
            <a:r>
              <a:t/>
            </a:r>
            <a:endParaRPr sz="1400">
              <a:solidFill>
                <a:srgbClr val="000000"/>
              </a:solidFill>
            </a:endParaRPr>
          </a:p>
          <a:p>
            <a:pPr indent="0" lvl="0" marL="0" rtl="0" algn="l">
              <a:lnSpc>
                <a:spcPct val="115000"/>
              </a:lnSpc>
              <a:spcBef>
                <a:spcPts val="0"/>
              </a:spcBef>
              <a:spcAft>
                <a:spcPts val="0"/>
              </a:spcAft>
              <a:buSzPts val="1800"/>
              <a:buNone/>
            </a:pPr>
            <a:r>
              <a:t/>
            </a:r>
            <a:endParaRPr sz="1400">
              <a:solidFill>
                <a:srgbClr val="000000"/>
              </a:solidFill>
            </a:endParaRPr>
          </a:p>
          <a:p>
            <a:pPr indent="-330200" lvl="0" marL="457200" rtl="0" algn="l">
              <a:lnSpc>
                <a:spcPct val="115000"/>
              </a:lnSpc>
              <a:spcBef>
                <a:spcPts val="0"/>
              </a:spcBef>
              <a:spcAft>
                <a:spcPts val="0"/>
              </a:spcAft>
              <a:buClr>
                <a:srgbClr val="000000"/>
              </a:buClr>
              <a:buSzPts val="1600"/>
              <a:buChar char="●"/>
            </a:pPr>
            <a:r>
              <a:rPr lang="en" sz="1600">
                <a:solidFill>
                  <a:srgbClr val="000000"/>
                </a:solidFill>
              </a:rPr>
              <a:t>The equation was linearized by setting the TDOA of microphone ‘i’ and the microphone ‘0’ equal to the TDOA of microphone ‘i’ and the microphone ‘j’, which was used to remove the square root. The linear form is given below:</a:t>
            </a:r>
            <a:endParaRPr sz="1600">
              <a:solidFill>
                <a:srgbClr val="000000"/>
              </a:solidFill>
            </a:endParaRPr>
          </a:p>
        </p:txBody>
      </p:sp>
      <p:pic>
        <p:nvPicPr>
          <p:cNvPr id="161" name="Google Shape;161;p17"/>
          <p:cNvPicPr preferRelativeResize="0"/>
          <p:nvPr/>
        </p:nvPicPr>
        <p:blipFill>
          <a:blip r:embed="rId3">
            <a:alphaModFix/>
          </a:blip>
          <a:stretch>
            <a:fillRect/>
          </a:stretch>
        </p:blipFill>
        <p:spPr>
          <a:xfrm>
            <a:off x="2234704" y="4064018"/>
            <a:ext cx="4674572" cy="762225"/>
          </a:xfrm>
          <a:prstGeom prst="rect">
            <a:avLst/>
          </a:prstGeom>
          <a:noFill/>
          <a:ln>
            <a:noFill/>
          </a:ln>
        </p:spPr>
      </p:pic>
      <p:pic>
        <p:nvPicPr>
          <p:cNvPr id="162" name="Google Shape;162;p17"/>
          <p:cNvPicPr preferRelativeResize="0"/>
          <p:nvPr/>
        </p:nvPicPr>
        <p:blipFill>
          <a:blip r:embed="rId4">
            <a:alphaModFix/>
          </a:blip>
          <a:stretch>
            <a:fillRect/>
          </a:stretch>
        </p:blipFill>
        <p:spPr>
          <a:xfrm>
            <a:off x="1764325" y="2211850"/>
            <a:ext cx="5615349" cy="926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18"/>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Multilateration</a:t>
            </a:r>
            <a:endParaRPr/>
          </a:p>
        </p:txBody>
      </p:sp>
      <p:sp>
        <p:nvSpPr>
          <p:cNvPr id="168" name="Google Shape;168;p18"/>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0000"/>
              </a:buClr>
              <a:buSzPts val="1800"/>
              <a:buChar char="●"/>
            </a:pPr>
            <a:r>
              <a:rPr lang="en">
                <a:solidFill>
                  <a:srgbClr val="000000"/>
                </a:solidFill>
              </a:rPr>
              <a:t>Utilizing the linear form, Gaussian elimination can be used, which requires a fifth microphone to solve for the values of x, y, and z.</a:t>
            </a:r>
            <a:endParaRPr>
              <a:solidFill>
                <a:srgbClr val="000000"/>
              </a:solidFill>
            </a:endParaRPr>
          </a:p>
          <a:p>
            <a:pPr indent="-342900" lvl="0" marL="457200" rtl="0" algn="l">
              <a:lnSpc>
                <a:spcPct val="115000"/>
              </a:lnSpc>
              <a:spcBef>
                <a:spcPts val="0"/>
              </a:spcBef>
              <a:spcAft>
                <a:spcPts val="0"/>
              </a:spcAft>
              <a:buClr>
                <a:srgbClr val="000000"/>
              </a:buClr>
              <a:buSzPts val="1800"/>
              <a:buChar char="●"/>
            </a:pPr>
            <a:r>
              <a:rPr lang="en">
                <a:solidFill>
                  <a:srgbClr val="000000"/>
                </a:solidFill>
              </a:rPr>
              <a:t>Compared to triangulation, multilateration would only require one array to determine the position of the sound source instead of two arrays, reducing the number of components needed. This also allows the system to be mobile and also reduces the cable management needed between two microphone arrays if triangulation is used.</a:t>
            </a:r>
            <a:endParaRPr>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19"/>
          <p:cNvSpPr txBox="1"/>
          <p:nvPr>
            <p:ph type="title"/>
          </p:nvPr>
        </p:nvSpPr>
        <p:spPr>
          <a:xfrm>
            <a:off x="3059100" y="2032950"/>
            <a:ext cx="3113400" cy="753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600"/>
              <a:buNone/>
            </a:pPr>
            <a:r>
              <a:rPr lang="en" sz="4800"/>
              <a:t>HARDWARE</a:t>
            </a:r>
            <a:endParaRPr sz="48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0"/>
          <p:cNvSpPr txBox="1"/>
          <p:nvPr>
            <p:ph type="title"/>
          </p:nvPr>
        </p:nvSpPr>
        <p:spPr>
          <a:xfrm>
            <a:off x="311700" y="258800"/>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Hardware Choices</a:t>
            </a:r>
            <a:endParaRPr/>
          </a:p>
        </p:txBody>
      </p:sp>
      <p:graphicFrame>
        <p:nvGraphicFramePr>
          <p:cNvPr id="179" name="Google Shape;179;p20"/>
          <p:cNvGraphicFramePr/>
          <p:nvPr/>
        </p:nvGraphicFramePr>
        <p:xfrm>
          <a:off x="1886550" y="866322"/>
          <a:ext cx="3000000" cy="3000000"/>
        </p:xfrm>
        <a:graphic>
          <a:graphicData uri="http://schemas.openxmlformats.org/drawingml/2006/table">
            <a:tbl>
              <a:tblPr>
                <a:noFill/>
                <a:tableStyleId>{0468337D-BDD5-48E8-B8FA-AD4E92F7374B}</a:tableStyleId>
              </a:tblPr>
              <a:tblGrid>
                <a:gridCol w="1275650"/>
                <a:gridCol w="1275650"/>
                <a:gridCol w="1402150"/>
                <a:gridCol w="1149175"/>
              </a:tblGrid>
              <a:tr h="487450">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t>Power Adapter</a:t>
                      </a:r>
                      <a:endParaRPr sz="1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t>12VDC Power Adapter Supply</a:t>
                      </a:r>
                      <a:endParaRPr sz="1000" u="none" cap="none" strike="noStrike"/>
                    </a:p>
                  </a:txBody>
                  <a:tcPr marT="91425" marB="91425" marR="91425" marL="91425"/>
                </a:tc>
                <a:tc>
                  <a:txBody>
                    <a:bodyPr/>
                    <a:lstStyle/>
                    <a:p>
                      <a:pPr indent="0" lvl="0" marL="0" marR="0" rtl="0" algn="l">
                        <a:lnSpc>
                          <a:spcPct val="100000"/>
                        </a:lnSpc>
                        <a:spcBef>
                          <a:spcPts val="0"/>
                        </a:spcBef>
                        <a:spcAft>
                          <a:spcPts val="0"/>
                        </a:spcAft>
                        <a:buNone/>
                      </a:pPr>
                      <a:r>
                        <a:rPr lang="en" sz="1000"/>
                        <a:t>TMEZON</a:t>
                      </a:r>
                      <a:endParaRPr sz="1000" u="none" cap="none" strike="noStrike"/>
                    </a:p>
                  </a:txBody>
                  <a:tcPr marT="91425" marB="91425" marR="91425" marL="91425"/>
                </a:tc>
                <a:tc>
                  <a:txBody>
                    <a:bodyPr/>
                    <a:lstStyle/>
                    <a:p>
                      <a:pPr indent="0" lvl="0" marL="0" marR="0" rtl="0" algn="l">
                        <a:lnSpc>
                          <a:spcPct val="100000"/>
                        </a:lnSpc>
                        <a:spcBef>
                          <a:spcPts val="0"/>
                        </a:spcBef>
                        <a:spcAft>
                          <a:spcPts val="0"/>
                        </a:spcAft>
                        <a:buNone/>
                      </a:pPr>
                      <a:r>
                        <a:rPr lang="en" sz="1000"/>
                        <a:t>$7.99</a:t>
                      </a:r>
                      <a:endParaRPr sz="1000" u="none" cap="none" strike="noStrike"/>
                    </a:p>
                  </a:txBody>
                  <a:tcPr marT="91425" marB="91425" marR="91425" marL="91425"/>
                </a:tc>
              </a:tr>
              <a:tr h="639825">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t>Switching Regulator</a:t>
                      </a:r>
                      <a:endParaRPr sz="1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t>LTM4622A, LMR23610ADDA</a:t>
                      </a:r>
                      <a:endParaRPr sz="1000" u="none" cap="none" strike="noStrike"/>
                    </a:p>
                  </a:txBody>
                  <a:tcPr marT="91425" marB="91425" marR="91425" marL="91425"/>
                </a:tc>
                <a:tc>
                  <a:txBody>
                    <a:bodyPr/>
                    <a:lstStyle/>
                    <a:p>
                      <a:pPr indent="0" lvl="0" marL="0" marR="0" rtl="0" algn="l">
                        <a:lnSpc>
                          <a:spcPct val="100000"/>
                        </a:lnSpc>
                        <a:spcBef>
                          <a:spcPts val="0"/>
                        </a:spcBef>
                        <a:spcAft>
                          <a:spcPts val="0"/>
                        </a:spcAft>
                        <a:buNone/>
                      </a:pPr>
                      <a:r>
                        <a:rPr lang="en" sz="1000"/>
                        <a:t>Analog Devices, </a:t>
                      </a:r>
                      <a:r>
                        <a:rPr lang="en" sz="1000"/>
                        <a:t>Texas Instruments</a:t>
                      </a:r>
                      <a:endParaRPr sz="1000" u="none" cap="none" strike="noStrike"/>
                    </a:p>
                  </a:txBody>
                  <a:tcPr marT="91425" marB="91425" marR="91425" marL="91425"/>
                </a:tc>
                <a:tc>
                  <a:txBody>
                    <a:bodyPr/>
                    <a:lstStyle/>
                    <a:p>
                      <a:pPr indent="0" lvl="0" marL="0" marR="0" rtl="0" algn="l">
                        <a:lnSpc>
                          <a:spcPct val="100000"/>
                        </a:lnSpc>
                        <a:spcBef>
                          <a:spcPts val="0"/>
                        </a:spcBef>
                        <a:spcAft>
                          <a:spcPts val="0"/>
                        </a:spcAft>
                        <a:buNone/>
                      </a:pPr>
                      <a:r>
                        <a:rPr lang="en" sz="1000"/>
                        <a:t>$17.31,  $3.12</a:t>
                      </a:r>
                      <a:endParaRPr sz="1000" u="none" cap="none" strike="noStrike"/>
                    </a:p>
                  </a:txBody>
                  <a:tcPr marT="91425" marB="91425" marR="91425" marL="91425"/>
                </a:tc>
              </a:tr>
              <a:tr h="335125">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t>Power Inverter</a:t>
                      </a:r>
                      <a:endParaRPr sz="1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t>MAX1044</a:t>
                      </a:r>
                      <a:endParaRPr sz="1000" u="none" cap="none" strike="noStrike"/>
                    </a:p>
                  </a:txBody>
                  <a:tcPr marT="91425" marB="91425" marR="91425" marL="91425"/>
                </a:tc>
                <a:tc>
                  <a:txBody>
                    <a:bodyPr/>
                    <a:lstStyle/>
                    <a:p>
                      <a:pPr indent="0" lvl="0" marL="0" marR="0" rtl="0" algn="l">
                        <a:lnSpc>
                          <a:spcPct val="100000"/>
                        </a:lnSpc>
                        <a:spcBef>
                          <a:spcPts val="0"/>
                        </a:spcBef>
                        <a:spcAft>
                          <a:spcPts val="0"/>
                        </a:spcAft>
                        <a:buNone/>
                      </a:pPr>
                      <a:r>
                        <a:rPr lang="en" sz="1000"/>
                        <a:t>Maxim Integrated</a:t>
                      </a:r>
                      <a:endParaRPr sz="1000" u="none" cap="none" strike="noStrike"/>
                    </a:p>
                  </a:txBody>
                  <a:tcPr marT="91425" marB="91425" marR="91425" marL="91425"/>
                </a:tc>
                <a:tc>
                  <a:txBody>
                    <a:bodyPr/>
                    <a:lstStyle/>
                    <a:p>
                      <a:pPr indent="0" lvl="0" marL="0" marR="0" rtl="0" algn="l">
                        <a:lnSpc>
                          <a:spcPct val="100000"/>
                        </a:lnSpc>
                        <a:spcBef>
                          <a:spcPts val="0"/>
                        </a:spcBef>
                        <a:spcAft>
                          <a:spcPts val="0"/>
                        </a:spcAft>
                        <a:buNone/>
                      </a:pPr>
                      <a:r>
                        <a:rPr lang="en" sz="1000"/>
                        <a:t>$3.55</a:t>
                      </a:r>
                      <a:endParaRPr sz="1000" u="none" cap="none" strike="noStrike"/>
                    </a:p>
                  </a:txBody>
                  <a:tcPr marT="91425" marB="91425" marR="91425" marL="91425"/>
                </a:tc>
              </a:tr>
              <a:tr h="335125">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t>Microphone</a:t>
                      </a:r>
                      <a:endParaRPr sz="1000" u="none" cap="none" strike="noStrike"/>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t>CMC-6035-130T</a:t>
                      </a:r>
                      <a:endParaRPr sz="1000" u="none" cap="none" strike="noStrike"/>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 sz="1000"/>
                        <a:t>CUI Inc.</a:t>
                      </a:r>
                      <a:endParaRPr sz="1000" u="none" cap="none" strike="noStrike"/>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 sz="1000"/>
                        <a:t>$2.55</a:t>
                      </a:r>
                      <a:endParaRPr sz="1000" u="none" cap="none" strike="noStrike"/>
                    </a:p>
                  </a:txBody>
                  <a:tcPr marT="91425" marB="91425" marR="91425" marL="91425">
                    <a:lnB cap="flat" cmpd="sng" w="9525">
                      <a:solidFill>
                        <a:srgbClr val="9E9E9E"/>
                      </a:solidFill>
                      <a:prstDash val="solid"/>
                      <a:round/>
                      <a:headEnd len="sm" w="sm" type="none"/>
                      <a:tailEnd len="sm" w="sm" type="none"/>
                    </a:lnB>
                  </a:tcPr>
                </a:tc>
              </a:tr>
              <a:tr h="487450">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t>Global Positioning</a:t>
                      </a:r>
                      <a:endParaRPr sz="1000" u="none" cap="none" strike="noStrike"/>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t>NEO-6 u-blox 6 GPS Modules</a:t>
                      </a:r>
                      <a:endParaRPr sz="1000" u="none" cap="none" strike="noStrike"/>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marR="0" rtl="0" algn="l">
                        <a:lnSpc>
                          <a:spcPct val="100000"/>
                        </a:lnSpc>
                        <a:spcBef>
                          <a:spcPts val="0"/>
                        </a:spcBef>
                        <a:spcAft>
                          <a:spcPts val="0"/>
                        </a:spcAft>
                        <a:buNone/>
                      </a:pPr>
                      <a:r>
                        <a:rPr lang="en" sz="1000"/>
                        <a:t>Ublox</a:t>
                      </a:r>
                      <a:endParaRPr sz="1000" u="none" cap="none" strike="noStrike"/>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marR="0" rtl="0" algn="l">
                        <a:lnSpc>
                          <a:spcPct val="100000"/>
                        </a:lnSpc>
                        <a:spcBef>
                          <a:spcPts val="0"/>
                        </a:spcBef>
                        <a:spcAft>
                          <a:spcPts val="0"/>
                        </a:spcAft>
                        <a:buNone/>
                      </a:pPr>
                      <a:r>
                        <a:rPr lang="en" sz="1000"/>
                        <a:t>$25.58</a:t>
                      </a:r>
                      <a:endParaRPr sz="1000" u="none" cap="none" strike="noStrike"/>
                    </a:p>
                  </a:txBody>
                  <a:tcPr marT="91425" marB="91425" marR="91425" marL="91425">
                    <a:lnT cap="flat" cmpd="sng" w="9525">
                      <a:solidFill>
                        <a:srgbClr val="9E9E9E"/>
                      </a:solidFill>
                      <a:prstDash val="solid"/>
                      <a:round/>
                      <a:headEnd len="sm" w="sm" type="none"/>
                      <a:tailEnd len="sm" w="sm" type="none"/>
                    </a:lnT>
                  </a:tcPr>
                </a:tc>
              </a:tr>
              <a:tr h="792125">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t>Gyroscope, Accelerometer,</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rPr lang="en" sz="1000" u="none" cap="none" strike="noStrike"/>
                        <a:t>and Geomagnetic Sensor</a:t>
                      </a:r>
                      <a:endParaRPr sz="1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t>Bosch BNO055</a:t>
                      </a:r>
                      <a:endParaRPr sz="1000" u="none" cap="none" strike="noStrike"/>
                    </a:p>
                  </a:txBody>
                  <a:tcPr marT="91425" marB="91425" marR="91425" marL="91425"/>
                </a:tc>
                <a:tc>
                  <a:txBody>
                    <a:bodyPr/>
                    <a:lstStyle/>
                    <a:p>
                      <a:pPr indent="0" lvl="0" marL="0" marR="0" rtl="0" algn="l">
                        <a:lnSpc>
                          <a:spcPct val="100000"/>
                        </a:lnSpc>
                        <a:spcBef>
                          <a:spcPts val="0"/>
                        </a:spcBef>
                        <a:spcAft>
                          <a:spcPts val="0"/>
                        </a:spcAft>
                        <a:buNone/>
                      </a:pPr>
                      <a:r>
                        <a:rPr lang="en" sz="1000"/>
                        <a:t>Bosch</a:t>
                      </a:r>
                      <a:endParaRPr sz="1000" u="none" cap="none" strike="noStrike"/>
                    </a:p>
                  </a:txBody>
                  <a:tcPr marT="91425" marB="91425" marR="91425" marL="91425"/>
                </a:tc>
                <a:tc>
                  <a:txBody>
                    <a:bodyPr/>
                    <a:lstStyle/>
                    <a:p>
                      <a:pPr indent="0" lvl="0" marL="0" marR="0" rtl="0" algn="l">
                        <a:lnSpc>
                          <a:spcPct val="100000"/>
                        </a:lnSpc>
                        <a:spcBef>
                          <a:spcPts val="0"/>
                        </a:spcBef>
                        <a:spcAft>
                          <a:spcPts val="0"/>
                        </a:spcAft>
                        <a:buNone/>
                      </a:pPr>
                      <a:r>
                        <a:rPr lang="en" sz="1000"/>
                        <a:t>$36.95</a:t>
                      </a:r>
                      <a:endParaRPr sz="1000" u="none" cap="none" strike="noStrike"/>
                    </a:p>
                  </a:txBody>
                  <a:tcPr marT="91425" marB="91425" marR="91425" marL="91425"/>
                </a:tc>
              </a:tr>
              <a:tr h="335125">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t>Amplifier</a:t>
                      </a:r>
                      <a:endParaRPr sz="1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t>TL072</a:t>
                      </a:r>
                      <a:endParaRPr sz="1000" u="none" cap="none" strike="noStrike"/>
                    </a:p>
                  </a:txBody>
                  <a:tcPr marT="91425" marB="91425" marR="91425" marL="91425"/>
                </a:tc>
                <a:tc>
                  <a:txBody>
                    <a:bodyPr/>
                    <a:lstStyle/>
                    <a:p>
                      <a:pPr indent="0" lvl="0" marL="0" marR="0" rtl="0" algn="l">
                        <a:lnSpc>
                          <a:spcPct val="100000"/>
                        </a:lnSpc>
                        <a:spcBef>
                          <a:spcPts val="0"/>
                        </a:spcBef>
                        <a:spcAft>
                          <a:spcPts val="0"/>
                        </a:spcAft>
                        <a:buNone/>
                      </a:pPr>
                      <a:r>
                        <a:rPr lang="en" sz="1000"/>
                        <a:t>Texas Instruments</a:t>
                      </a:r>
                      <a:endParaRPr sz="1000" u="none" cap="none" strike="noStrike"/>
                    </a:p>
                  </a:txBody>
                  <a:tcPr marT="91425" marB="91425" marR="91425" marL="91425"/>
                </a:tc>
                <a:tc>
                  <a:txBody>
                    <a:bodyPr/>
                    <a:lstStyle/>
                    <a:p>
                      <a:pPr indent="0" lvl="0" marL="0" marR="0" rtl="0" algn="l">
                        <a:lnSpc>
                          <a:spcPct val="100000"/>
                        </a:lnSpc>
                        <a:spcBef>
                          <a:spcPts val="0"/>
                        </a:spcBef>
                        <a:spcAft>
                          <a:spcPts val="0"/>
                        </a:spcAft>
                        <a:buNone/>
                      </a:pPr>
                      <a:r>
                        <a:rPr lang="en" sz="1000"/>
                        <a:t>$0.72</a:t>
                      </a:r>
                      <a:endParaRPr sz="1000" u="none" cap="none" strike="noStrike"/>
                    </a:p>
                  </a:txBody>
                  <a:tcPr marT="91425" marB="91425" marR="91425" marL="91425"/>
                </a:tc>
              </a:tr>
              <a:tr h="335125">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t>Microcontroller</a:t>
                      </a:r>
                      <a:endParaRPr sz="1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t>AT91SAM3X8E</a:t>
                      </a:r>
                      <a:endParaRPr sz="1000" u="none" cap="none" strike="noStrike"/>
                    </a:p>
                  </a:txBody>
                  <a:tcPr marT="91425" marB="91425" marR="91425" marL="91425"/>
                </a:tc>
                <a:tc>
                  <a:txBody>
                    <a:bodyPr/>
                    <a:lstStyle/>
                    <a:p>
                      <a:pPr indent="0" lvl="0" marL="0" marR="0" rtl="0" algn="l">
                        <a:lnSpc>
                          <a:spcPct val="100000"/>
                        </a:lnSpc>
                        <a:spcBef>
                          <a:spcPts val="0"/>
                        </a:spcBef>
                        <a:spcAft>
                          <a:spcPts val="0"/>
                        </a:spcAft>
                        <a:buNone/>
                      </a:pPr>
                      <a:r>
                        <a:rPr lang="en" sz="1000"/>
                        <a:t>Microchip</a:t>
                      </a:r>
                      <a:endParaRPr sz="1000" u="none" cap="none" strike="noStrike"/>
                    </a:p>
                  </a:txBody>
                  <a:tcPr marT="91425" marB="91425" marR="91425" marL="91425"/>
                </a:tc>
                <a:tc>
                  <a:txBody>
                    <a:bodyPr/>
                    <a:lstStyle/>
                    <a:p>
                      <a:pPr indent="0" lvl="0" marL="0" marR="0" rtl="0" algn="l">
                        <a:lnSpc>
                          <a:spcPct val="100000"/>
                        </a:lnSpc>
                        <a:spcBef>
                          <a:spcPts val="0"/>
                        </a:spcBef>
                        <a:spcAft>
                          <a:spcPts val="0"/>
                        </a:spcAft>
                        <a:buNone/>
                      </a:pPr>
                      <a:r>
                        <a:rPr lang="en" sz="1000"/>
                        <a:t>$9.97</a:t>
                      </a:r>
                      <a:endParaRPr sz="1000" u="none" cap="none" strike="noStrike"/>
                    </a:p>
                  </a:txBody>
                  <a:tcPr marT="91425" marB="91425" marR="91425" marL="91425"/>
                </a:tc>
              </a:tr>
              <a:tr h="335125">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t>ADC</a:t>
                      </a:r>
                      <a:endParaRPr sz="1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t>ADS8586SIPMR</a:t>
                      </a:r>
                      <a:endParaRPr sz="1000" u="none" cap="none" strike="noStrike"/>
                    </a:p>
                  </a:txBody>
                  <a:tcPr marT="91425" marB="91425" marR="91425" marL="91425"/>
                </a:tc>
                <a:tc>
                  <a:txBody>
                    <a:bodyPr/>
                    <a:lstStyle/>
                    <a:p>
                      <a:pPr indent="0" lvl="0" marL="0" marR="0" rtl="0" algn="l">
                        <a:lnSpc>
                          <a:spcPct val="100000"/>
                        </a:lnSpc>
                        <a:spcBef>
                          <a:spcPts val="0"/>
                        </a:spcBef>
                        <a:spcAft>
                          <a:spcPts val="0"/>
                        </a:spcAft>
                        <a:buNone/>
                      </a:pPr>
                      <a:r>
                        <a:rPr lang="en" sz="1000"/>
                        <a:t>Texas Instruments</a:t>
                      </a:r>
                      <a:endParaRPr sz="1000" u="none" cap="none" strike="noStrike"/>
                    </a:p>
                  </a:txBody>
                  <a:tcPr marT="91425" marB="91425" marR="91425" marL="91425"/>
                </a:tc>
                <a:tc>
                  <a:txBody>
                    <a:bodyPr/>
                    <a:lstStyle/>
                    <a:p>
                      <a:pPr indent="0" lvl="0" marL="0" marR="0" rtl="0" algn="l">
                        <a:lnSpc>
                          <a:spcPct val="100000"/>
                        </a:lnSpc>
                        <a:spcBef>
                          <a:spcPts val="0"/>
                        </a:spcBef>
                        <a:spcAft>
                          <a:spcPts val="0"/>
                        </a:spcAft>
                        <a:buNone/>
                      </a:pPr>
                      <a:r>
                        <a:rPr lang="en" sz="1000"/>
                        <a:t>$18.57</a:t>
                      </a:r>
                      <a:endParaRPr sz="1000" u="none" cap="none" strike="noStrike"/>
                    </a:p>
                  </a:txBody>
                  <a:tcPr marT="91425" marB="91425" marR="91425" marL="91425"/>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2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Microphone</a:t>
            </a:r>
            <a:endParaRPr/>
          </a:p>
        </p:txBody>
      </p:sp>
      <p:sp>
        <p:nvSpPr>
          <p:cNvPr id="185" name="Google Shape;185;p21"/>
          <p:cNvSpPr txBox="1"/>
          <p:nvPr>
            <p:ph idx="1" type="body"/>
          </p:nvPr>
        </p:nvSpPr>
        <p:spPr>
          <a:xfrm>
            <a:off x="311700" y="1266325"/>
            <a:ext cx="6774900" cy="70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t>Microphone is used to determine the position of the sound source and used to send samples to the neural network</a:t>
            </a:r>
            <a:endParaRPr/>
          </a:p>
          <a:p>
            <a:pPr indent="0" lvl="0" marL="0" rtl="0" algn="l">
              <a:lnSpc>
                <a:spcPct val="115000"/>
              </a:lnSpc>
              <a:spcBef>
                <a:spcPts val="0"/>
              </a:spcBef>
              <a:spcAft>
                <a:spcPts val="0"/>
              </a:spcAft>
              <a:buNone/>
            </a:pPr>
            <a:r>
              <a:t/>
            </a:r>
            <a:endParaRPr/>
          </a:p>
        </p:txBody>
      </p:sp>
      <p:pic>
        <p:nvPicPr>
          <p:cNvPr id="186" name="Google Shape;186;p21"/>
          <p:cNvPicPr preferRelativeResize="0"/>
          <p:nvPr/>
        </p:nvPicPr>
        <p:blipFill rotWithShape="1">
          <a:blip r:embed="rId3">
            <a:alphaModFix/>
          </a:blip>
          <a:srcRect b="0" l="0" r="0" t="0"/>
          <a:stretch/>
        </p:blipFill>
        <p:spPr>
          <a:xfrm>
            <a:off x="7086600" y="2193850"/>
            <a:ext cx="1745675" cy="1745675"/>
          </a:xfrm>
          <a:prstGeom prst="rect">
            <a:avLst/>
          </a:prstGeom>
          <a:noFill/>
          <a:ln>
            <a:noFill/>
          </a:ln>
        </p:spPr>
      </p:pic>
      <p:graphicFrame>
        <p:nvGraphicFramePr>
          <p:cNvPr id="187" name="Google Shape;187;p21"/>
          <p:cNvGraphicFramePr/>
          <p:nvPr/>
        </p:nvGraphicFramePr>
        <p:xfrm>
          <a:off x="311700" y="1973725"/>
          <a:ext cx="3000000" cy="3000000"/>
        </p:xfrm>
        <a:graphic>
          <a:graphicData uri="http://schemas.openxmlformats.org/drawingml/2006/table">
            <a:tbl>
              <a:tblPr>
                <a:noFill/>
                <a:tableStyleId>{FD12BDE3-18FF-49D6-A55D-3F70C913459F}</a:tableStyleId>
              </a:tblPr>
              <a:tblGrid>
                <a:gridCol w="1911825"/>
                <a:gridCol w="2271300"/>
                <a:gridCol w="2360800"/>
              </a:tblGrid>
              <a:tr h="3962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b="1" lang="en"/>
                        <a:t>CUI CMC-6035-130T</a:t>
                      </a:r>
                      <a:endParaRPr b="1"/>
                    </a:p>
                  </a:txBody>
                  <a:tcPr marT="91425" marB="91425" marR="91425" marL="91425"/>
                </a:tc>
                <a:tc>
                  <a:txBody>
                    <a:bodyPr/>
                    <a:lstStyle/>
                    <a:p>
                      <a:pPr indent="0" lvl="0" marL="0" rtl="0" algn="l">
                        <a:spcBef>
                          <a:spcPts val="0"/>
                        </a:spcBef>
                        <a:spcAft>
                          <a:spcPts val="0"/>
                        </a:spcAft>
                        <a:buNone/>
                      </a:pPr>
                      <a:r>
                        <a:rPr lang="en"/>
                        <a:t>Knowles SPW0690LM4H-1</a:t>
                      </a:r>
                      <a:endParaRPr/>
                    </a:p>
                  </a:txBody>
                  <a:tcPr marT="91425" marB="91425" marR="91425" marL="91425"/>
                </a:tc>
              </a:tr>
              <a:tr h="381000">
                <a:tc>
                  <a:txBody>
                    <a:bodyPr/>
                    <a:lstStyle/>
                    <a:p>
                      <a:pPr indent="0" lvl="0" marL="0" rtl="0" algn="l">
                        <a:spcBef>
                          <a:spcPts val="0"/>
                        </a:spcBef>
                        <a:spcAft>
                          <a:spcPts val="0"/>
                        </a:spcAft>
                        <a:buNone/>
                      </a:pPr>
                      <a:r>
                        <a:rPr lang="en"/>
                        <a:t>Polar Pattern</a:t>
                      </a:r>
                      <a:endParaRPr/>
                    </a:p>
                  </a:txBody>
                  <a:tcPr marT="91425" marB="91425" marR="91425" marL="91425"/>
                </a:tc>
                <a:tc>
                  <a:txBody>
                    <a:bodyPr/>
                    <a:lstStyle/>
                    <a:p>
                      <a:pPr indent="0" lvl="0" marL="0" rtl="0" algn="l">
                        <a:spcBef>
                          <a:spcPts val="0"/>
                        </a:spcBef>
                        <a:spcAft>
                          <a:spcPts val="0"/>
                        </a:spcAft>
                        <a:buNone/>
                      </a:pPr>
                      <a:r>
                        <a:rPr lang="en"/>
                        <a:t>Omnidirectional</a:t>
                      </a:r>
                      <a:endParaRPr/>
                    </a:p>
                  </a:txBody>
                  <a:tcPr marT="91425" marB="91425" marR="91425" marL="91425"/>
                </a:tc>
                <a:tc>
                  <a:txBody>
                    <a:bodyPr/>
                    <a:lstStyle/>
                    <a:p>
                      <a:pPr indent="0" lvl="0" marL="0" rtl="0" algn="l">
                        <a:spcBef>
                          <a:spcPts val="0"/>
                        </a:spcBef>
                        <a:spcAft>
                          <a:spcPts val="0"/>
                        </a:spcAft>
                        <a:buNone/>
                      </a:pPr>
                      <a:r>
                        <a:rPr lang="en"/>
                        <a:t>Omnidirectional</a:t>
                      </a:r>
                      <a:endParaRPr/>
                    </a:p>
                  </a:txBody>
                  <a:tcPr marT="91425" marB="91425" marR="91425" marL="91425"/>
                </a:tc>
              </a:tr>
              <a:tr h="381000">
                <a:tc>
                  <a:txBody>
                    <a:bodyPr/>
                    <a:lstStyle/>
                    <a:p>
                      <a:pPr indent="0" lvl="0" marL="0" rtl="0" algn="l">
                        <a:spcBef>
                          <a:spcPts val="0"/>
                        </a:spcBef>
                        <a:spcAft>
                          <a:spcPts val="0"/>
                        </a:spcAft>
                        <a:buNone/>
                      </a:pPr>
                      <a:r>
                        <a:rPr lang="en"/>
                        <a:t>Signal to Noise Ratio</a:t>
                      </a:r>
                      <a:endParaRPr/>
                    </a:p>
                  </a:txBody>
                  <a:tcPr marT="91425" marB="91425" marR="91425" marL="91425"/>
                </a:tc>
                <a:tc>
                  <a:txBody>
                    <a:bodyPr/>
                    <a:lstStyle/>
                    <a:p>
                      <a:pPr indent="0" lvl="0" marL="0" rtl="0" algn="l">
                        <a:spcBef>
                          <a:spcPts val="0"/>
                        </a:spcBef>
                        <a:spcAft>
                          <a:spcPts val="0"/>
                        </a:spcAft>
                        <a:buNone/>
                      </a:pPr>
                      <a:r>
                        <a:rPr lang="en"/>
                        <a:t>70 dBa</a:t>
                      </a:r>
                      <a:endParaRPr/>
                    </a:p>
                  </a:txBody>
                  <a:tcPr marT="91425" marB="91425" marR="91425" marL="91425"/>
                </a:tc>
                <a:tc>
                  <a:txBody>
                    <a:bodyPr/>
                    <a:lstStyle/>
                    <a:p>
                      <a:pPr indent="0" lvl="0" marL="0" rtl="0" algn="l">
                        <a:spcBef>
                          <a:spcPts val="0"/>
                        </a:spcBef>
                        <a:spcAft>
                          <a:spcPts val="0"/>
                        </a:spcAft>
                        <a:buNone/>
                      </a:pPr>
                      <a:r>
                        <a:rPr lang="en"/>
                        <a:t>66.5 dBa</a:t>
                      </a:r>
                      <a:endParaRPr/>
                    </a:p>
                  </a:txBody>
                  <a:tcPr marT="91425" marB="91425" marR="91425" marL="91425"/>
                </a:tc>
              </a:tr>
              <a:tr h="381000">
                <a:tc>
                  <a:txBody>
                    <a:bodyPr/>
                    <a:lstStyle/>
                    <a:p>
                      <a:pPr indent="0" lvl="0" marL="0" rtl="0" algn="l">
                        <a:spcBef>
                          <a:spcPts val="0"/>
                        </a:spcBef>
                        <a:spcAft>
                          <a:spcPts val="0"/>
                        </a:spcAft>
                        <a:buNone/>
                      </a:pPr>
                      <a:r>
                        <a:rPr lang="en"/>
                        <a:t>Sensitivity</a:t>
                      </a:r>
                      <a:endParaRPr/>
                    </a:p>
                  </a:txBody>
                  <a:tcPr marT="91425" marB="91425" marR="91425" marL="91425"/>
                </a:tc>
                <a:tc>
                  <a:txBody>
                    <a:bodyPr/>
                    <a:lstStyle/>
                    <a:p>
                      <a:pPr indent="0" lvl="0" marL="0" rtl="0" algn="l">
                        <a:spcBef>
                          <a:spcPts val="0"/>
                        </a:spcBef>
                        <a:spcAft>
                          <a:spcPts val="0"/>
                        </a:spcAft>
                        <a:buNone/>
                      </a:pPr>
                      <a:r>
                        <a:rPr lang="en"/>
                        <a:t>-42 dB</a:t>
                      </a:r>
                      <a:endParaRPr/>
                    </a:p>
                  </a:txBody>
                  <a:tcPr marT="91425" marB="91425" marR="91425" marL="91425"/>
                </a:tc>
                <a:tc>
                  <a:txBody>
                    <a:bodyPr/>
                    <a:lstStyle/>
                    <a:p>
                      <a:pPr indent="0" lvl="0" marL="0" rtl="0" algn="l">
                        <a:spcBef>
                          <a:spcPts val="0"/>
                        </a:spcBef>
                        <a:spcAft>
                          <a:spcPts val="0"/>
                        </a:spcAft>
                        <a:buNone/>
                      </a:pPr>
                      <a:r>
                        <a:rPr lang="en"/>
                        <a:t>-41 dB</a:t>
                      </a:r>
                      <a:endParaRPr/>
                    </a:p>
                  </a:txBody>
                  <a:tcPr marT="91425" marB="91425" marR="91425" marL="91425"/>
                </a:tc>
              </a:tr>
              <a:tr h="381000">
                <a:tc>
                  <a:txBody>
                    <a:bodyPr/>
                    <a:lstStyle/>
                    <a:p>
                      <a:pPr indent="0" lvl="0" marL="0" rtl="0" algn="l">
                        <a:spcBef>
                          <a:spcPts val="0"/>
                        </a:spcBef>
                        <a:spcAft>
                          <a:spcPts val="0"/>
                        </a:spcAft>
                        <a:buNone/>
                      </a:pPr>
                      <a:r>
                        <a:rPr lang="en"/>
                        <a:t>Frequency Range</a:t>
                      </a:r>
                      <a:endParaRPr/>
                    </a:p>
                  </a:txBody>
                  <a:tcPr marT="91425" marB="91425" marR="91425" marL="91425"/>
                </a:tc>
                <a:tc>
                  <a:txBody>
                    <a:bodyPr/>
                    <a:lstStyle/>
                    <a:p>
                      <a:pPr indent="0" lvl="0" marL="0" rtl="0" algn="l">
                        <a:spcBef>
                          <a:spcPts val="0"/>
                        </a:spcBef>
                        <a:spcAft>
                          <a:spcPts val="0"/>
                        </a:spcAft>
                        <a:buNone/>
                      </a:pPr>
                      <a:r>
                        <a:rPr lang="en"/>
                        <a:t>100 Hz - 20 kHz</a:t>
                      </a:r>
                      <a:endParaRPr/>
                    </a:p>
                  </a:txBody>
                  <a:tcPr marT="91425" marB="91425" marR="91425" marL="91425"/>
                </a:tc>
                <a:tc>
                  <a:txBody>
                    <a:bodyPr/>
                    <a:lstStyle/>
                    <a:p>
                      <a:pPr indent="0" lvl="0" marL="0" rtl="0" algn="l">
                        <a:spcBef>
                          <a:spcPts val="0"/>
                        </a:spcBef>
                        <a:spcAft>
                          <a:spcPts val="0"/>
                        </a:spcAft>
                        <a:buNone/>
                      </a:pPr>
                      <a:r>
                        <a:rPr lang="en"/>
                        <a:t>20 Hz - 10 kHz</a:t>
                      </a:r>
                      <a:endParaRPr/>
                    </a:p>
                  </a:txBody>
                  <a:tcPr marT="91425" marB="91425" marR="91425" marL="91425"/>
                </a:tc>
              </a:tr>
              <a:tr h="381000">
                <a:tc>
                  <a:txBody>
                    <a:bodyPr/>
                    <a:lstStyle/>
                    <a:p>
                      <a:pPr indent="0" lvl="0" marL="0" rtl="0" algn="l">
                        <a:spcBef>
                          <a:spcPts val="0"/>
                        </a:spcBef>
                        <a:spcAft>
                          <a:spcPts val="0"/>
                        </a:spcAft>
                        <a:buNone/>
                      </a:pPr>
                      <a:r>
                        <a:rPr lang="en"/>
                        <a:t>Maximum Input</a:t>
                      </a:r>
                      <a:endParaRPr/>
                    </a:p>
                  </a:txBody>
                  <a:tcPr marT="91425" marB="91425" marR="91425" marL="91425"/>
                </a:tc>
                <a:tc>
                  <a:txBody>
                    <a:bodyPr/>
                    <a:lstStyle/>
                    <a:p>
                      <a:pPr indent="0" lvl="0" marL="0" rtl="0" algn="l">
                        <a:spcBef>
                          <a:spcPts val="0"/>
                        </a:spcBef>
                        <a:spcAft>
                          <a:spcPts val="0"/>
                        </a:spcAft>
                        <a:buNone/>
                      </a:pPr>
                      <a:r>
                        <a:rPr lang="en"/>
                        <a:t>130 dB SPL</a:t>
                      </a:r>
                      <a:endParaRPr/>
                    </a:p>
                  </a:txBody>
                  <a:tcPr marT="91425" marB="91425" marR="91425" marL="91425"/>
                </a:tc>
                <a:tc>
                  <a:txBody>
                    <a:bodyPr/>
                    <a:lstStyle/>
                    <a:p>
                      <a:pPr indent="0" lvl="0" marL="0" rtl="0" algn="l">
                        <a:spcBef>
                          <a:spcPts val="0"/>
                        </a:spcBef>
                        <a:spcAft>
                          <a:spcPts val="0"/>
                        </a:spcAft>
                        <a:buNone/>
                      </a:pPr>
                      <a:r>
                        <a:rPr lang="en"/>
                        <a:t>135 dB SPL</a:t>
                      </a:r>
                      <a:endParaRPr/>
                    </a:p>
                  </a:txBody>
                  <a:tcPr marT="91425" marB="91425" marR="91425" marL="91425"/>
                </a:tc>
              </a:tr>
              <a:tr h="381000">
                <a:tc>
                  <a:txBody>
                    <a:bodyPr/>
                    <a:lstStyle/>
                    <a:p>
                      <a:pPr indent="0" lvl="0" marL="0" rtl="0" algn="l">
                        <a:spcBef>
                          <a:spcPts val="0"/>
                        </a:spcBef>
                        <a:spcAft>
                          <a:spcPts val="0"/>
                        </a:spcAft>
                        <a:buNone/>
                      </a:pPr>
                      <a:r>
                        <a:rPr lang="en"/>
                        <a:t>Price</a:t>
                      </a:r>
                      <a:endParaRPr/>
                    </a:p>
                  </a:txBody>
                  <a:tcPr marT="91425" marB="91425" marR="91425" marL="91425"/>
                </a:tc>
                <a:tc>
                  <a:txBody>
                    <a:bodyPr/>
                    <a:lstStyle/>
                    <a:p>
                      <a:pPr indent="0" lvl="0" marL="0" rtl="0" algn="l">
                        <a:spcBef>
                          <a:spcPts val="0"/>
                        </a:spcBef>
                        <a:spcAft>
                          <a:spcPts val="0"/>
                        </a:spcAft>
                        <a:buNone/>
                      </a:pPr>
                      <a:r>
                        <a:rPr lang="en"/>
                        <a:t>$2.55</a:t>
                      </a:r>
                      <a:endParaRPr/>
                    </a:p>
                  </a:txBody>
                  <a:tcPr marT="91425" marB="91425" marR="91425" marL="91425"/>
                </a:tc>
                <a:tc>
                  <a:txBody>
                    <a:bodyPr/>
                    <a:lstStyle/>
                    <a:p>
                      <a:pPr indent="0" lvl="0" marL="0" rtl="0" algn="l">
                        <a:spcBef>
                          <a:spcPts val="0"/>
                        </a:spcBef>
                        <a:spcAft>
                          <a:spcPts val="0"/>
                        </a:spcAft>
                        <a:buNone/>
                      </a:pPr>
                      <a:r>
                        <a:rPr lang="en"/>
                        <a:t>$1.65</a:t>
                      </a:r>
                      <a:endParaRPr/>
                    </a:p>
                  </a:txBody>
                  <a:tcPr marT="91425" marB="91425" marR="91425" marL="91425"/>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2"/>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Project Motivation and Goals</a:t>
            </a:r>
            <a:endParaRPr/>
          </a:p>
        </p:txBody>
      </p:sp>
      <p:sp>
        <p:nvSpPr>
          <p:cNvPr id="73" name="Google Shape;73;p2"/>
          <p:cNvSpPr txBox="1"/>
          <p:nvPr>
            <p:ph idx="1" type="body"/>
          </p:nvPr>
        </p:nvSpPr>
        <p:spPr>
          <a:xfrm>
            <a:off x="311700" y="1130600"/>
            <a:ext cx="8520600" cy="38349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SzPts val="2400"/>
              <a:buChar char="●"/>
            </a:pPr>
            <a:r>
              <a:rPr lang="en" sz="2400"/>
              <a:t>Build a</a:t>
            </a:r>
            <a:r>
              <a:rPr lang="en" sz="2400"/>
              <a:t>n affordable gunshot detector for public safety, law enforcement, and military applications.</a:t>
            </a:r>
            <a:endParaRPr sz="2400"/>
          </a:p>
          <a:p>
            <a:pPr indent="-381000" lvl="0" marL="457200" rtl="0" algn="l">
              <a:lnSpc>
                <a:spcPct val="115000"/>
              </a:lnSpc>
              <a:spcBef>
                <a:spcPts val="0"/>
              </a:spcBef>
              <a:spcAft>
                <a:spcPts val="0"/>
              </a:spcAft>
              <a:buSzPts val="2400"/>
              <a:buChar char="●"/>
            </a:pPr>
            <a:r>
              <a:rPr lang="en" sz="2400"/>
              <a:t>An audio-recording device that can be attached to either a building or vehicle.</a:t>
            </a:r>
            <a:endParaRPr sz="2400"/>
          </a:p>
          <a:p>
            <a:pPr indent="-381000" lvl="0" marL="457200" rtl="0" algn="l">
              <a:lnSpc>
                <a:spcPct val="115000"/>
              </a:lnSpc>
              <a:spcBef>
                <a:spcPts val="0"/>
              </a:spcBef>
              <a:spcAft>
                <a:spcPts val="0"/>
              </a:spcAft>
              <a:buSzPts val="2400"/>
              <a:buChar char="●"/>
            </a:pPr>
            <a:r>
              <a:rPr lang="en" sz="2400"/>
              <a:t>A program that can be downloaded and used on a host computer, and detects and locates gunshots in audio from the device.</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g5db3c7dc10_0_1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Compass Orientation Module</a:t>
            </a:r>
            <a:endParaRPr/>
          </a:p>
        </p:txBody>
      </p:sp>
      <p:sp>
        <p:nvSpPr>
          <p:cNvPr id="193" name="Google Shape;193;g5db3c7dc10_0_14"/>
          <p:cNvSpPr txBox="1"/>
          <p:nvPr>
            <p:ph idx="1" type="body"/>
          </p:nvPr>
        </p:nvSpPr>
        <p:spPr>
          <a:xfrm>
            <a:off x="311700" y="1266325"/>
            <a:ext cx="8520600" cy="41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800"/>
              <a:buFont typeface="Arial"/>
              <a:buNone/>
            </a:pPr>
            <a:r>
              <a:rPr lang="en"/>
              <a:t>Used to provide the orientation of the microphone array</a:t>
            </a:r>
            <a:endParaRPr/>
          </a:p>
        </p:txBody>
      </p:sp>
      <p:pic>
        <p:nvPicPr>
          <p:cNvPr id="194" name="Google Shape;194;g5db3c7dc10_0_14"/>
          <p:cNvPicPr preferRelativeResize="0"/>
          <p:nvPr/>
        </p:nvPicPr>
        <p:blipFill rotWithShape="1">
          <a:blip r:embed="rId3">
            <a:alphaModFix/>
          </a:blip>
          <a:srcRect b="0" l="0" r="0" t="0"/>
          <a:stretch/>
        </p:blipFill>
        <p:spPr>
          <a:xfrm>
            <a:off x="6670950" y="2037188"/>
            <a:ext cx="2274075" cy="2274075"/>
          </a:xfrm>
          <a:prstGeom prst="rect">
            <a:avLst/>
          </a:prstGeom>
          <a:noFill/>
          <a:ln>
            <a:noFill/>
          </a:ln>
        </p:spPr>
      </p:pic>
      <p:graphicFrame>
        <p:nvGraphicFramePr>
          <p:cNvPr id="195" name="Google Shape;195;g5db3c7dc10_0_14"/>
          <p:cNvGraphicFramePr/>
          <p:nvPr/>
        </p:nvGraphicFramePr>
        <p:xfrm>
          <a:off x="418250" y="1997038"/>
          <a:ext cx="3000000" cy="3000000"/>
        </p:xfrm>
        <a:graphic>
          <a:graphicData uri="http://schemas.openxmlformats.org/drawingml/2006/table">
            <a:tbl>
              <a:tblPr>
                <a:noFill/>
                <a:tableStyleId>{FD12BDE3-18FF-49D6-A55D-3F70C913459F}</a:tableStyleId>
              </a:tblPr>
              <a:tblGrid>
                <a:gridCol w="2162225"/>
                <a:gridCol w="2038100"/>
                <a:gridCol w="2052375"/>
              </a:tblGrid>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b="1" lang="en"/>
                        <a:t>Bosch BNO055</a:t>
                      </a:r>
                      <a:endParaRPr b="1"/>
                    </a:p>
                  </a:txBody>
                  <a:tcPr marT="91425" marB="91425" marR="91425" marL="91425"/>
                </a:tc>
                <a:tc>
                  <a:txBody>
                    <a:bodyPr/>
                    <a:lstStyle/>
                    <a:p>
                      <a:pPr indent="0" lvl="0" marL="0" rtl="0" algn="just">
                        <a:spcBef>
                          <a:spcPts val="0"/>
                        </a:spcBef>
                        <a:spcAft>
                          <a:spcPts val="0"/>
                        </a:spcAft>
                        <a:buNone/>
                      </a:pPr>
                      <a:r>
                        <a:rPr lang="en" sz="1200"/>
                        <a:t>QST QMC5883L</a:t>
                      </a:r>
                      <a:endParaRPr/>
                    </a:p>
                  </a:txBody>
                  <a:tcPr marT="91425" marB="91425" marR="91425" marL="91425"/>
                </a:tc>
              </a:tr>
              <a:tr h="381000">
                <a:tc>
                  <a:txBody>
                    <a:bodyPr/>
                    <a:lstStyle/>
                    <a:p>
                      <a:pPr indent="0" lvl="0" marL="0" rtl="0" algn="l">
                        <a:spcBef>
                          <a:spcPts val="0"/>
                        </a:spcBef>
                        <a:spcAft>
                          <a:spcPts val="0"/>
                        </a:spcAft>
                        <a:buNone/>
                      </a:pPr>
                      <a:r>
                        <a:rPr lang="en"/>
                        <a:t>Update Frequency</a:t>
                      </a:r>
                      <a:endParaRPr/>
                    </a:p>
                  </a:txBody>
                  <a:tcPr marT="91425" marB="91425" marR="91425" marL="91425"/>
                </a:tc>
                <a:tc>
                  <a:txBody>
                    <a:bodyPr/>
                    <a:lstStyle/>
                    <a:p>
                      <a:pPr indent="0" lvl="0" marL="0" rtl="0" algn="l">
                        <a:spcBef>
                          <a:spcPts val="0"/>
                        </a:spcBef>
                        <a:spcAft>
                          <a:spcPts val="0"/>
                        </a:spcAft>
                        <a:buNone/>
                      </a:pPr>
                      <a:r>
                        <a:rPr lang="en"/>
                        <a:t>400 Hz</a:t>
                      </a:r>
                      <a:endParaRPr/>
                    </a:p>
                  </a:txBody>
                  <a:tcPr marT="91425" marB="91425" marR="91425" marL="91425"/>
                </a:tc>
                <a:tc>
                  <a:txBody>
                    <a:bodyPr/>
                    <a:lstStyle/>
                    <a:p>
                      <a:pPr indent="0" lvl="0" marL="0" rtl="0" algn="l">
                        <a:spcBef>
                          <a:spcPts val="0"/>
                        </a:spcBef>
                        <a:spcAft>
                          <a:spcPts val="0"/>
                        </a:spcAft>
                        <a:buNone/>
                      </a:pPr>
                      <a:r>
                        <a:rPr lang="en"/>
                        <a:t>200 Hz</a:t>
                      </a:r>
                      <a:endParaRPr/>
                    </a:p>
                  </a:txBody>
                  <a:tcPr marT="91425" marB="91425" marR="91425" marL="91425"/>
                </a:tc>
              </a:tr>
              <a:tr h="381000">
                <a:tc>
                  <a:txBody>
                    <a:bodyPr/>
                    <a:lstStyle/>
                    <a:p>
                      <a:pPr indent="0" lvl="0" marL="0" rtl="0" algn="l">
                        <a:spcBef>
                          <a:spcPts val="0"/>
                        </a:spcBef>
                        <a:spcAft>
                          <a:spcPts val="0"/>
                        </a:spcAft>
                        <a:buNone/>
                      </a:pPr>
                      <a:r>
                        <a:rPr lang="en"/>
                        <a:t>Operating Temperature</a:t>
                      </a:r>
                      <a:endParaRPr/>
                    </a:p>
                  </a:txBody>
                  <a:tcPr marT="91425" marB="91425" marR="91425" marL="91425"/>
                </a:tc>
                <a:tc>
                  <a:txBody>
                    <a:bodyPr/>
                    <a:lstStyle/>
                    <a:p>
                      <a:pPr indent="0" lvl="0" marL="0" rtl="0" algn="l">
                        <a:spcBef>
                          <a:spcPts val="0"/>
                        </a:spcBef>
                        <a:spcAft>
                          <a:spcPts val="0"/>
                        </a:spcAft>
                        <a:buNone/>
                      </a:pPr>
                      <a:r>
                        <a:rPr lang="en"/>
                        <a:t>-40℃ </a:t>
                      </a:r>
                      <a:r>
                        <a:rPr lang="en"/>
                        <a:t>to</a:t>
                      </a:r>
                      <a:r>
                        <a:rPr lang="en"/>
                        <a:t> 85℃</a:t>
                      </a:r>
                      <a:endParaRPr/>
                    </a:p>
                  </a:txBody>
                  <a:tcPr marT="91425" marB="91425" marR="91425" marL="91425"/>
                </a:tc>
                <a:tc>
                  <a:txBody>
                    <a:bodyPr/>
                    <a:lstStyle/>
                    <a:p>
                      <a:pPr indent="0" lvl="0" marL="0" rtl="0" algn="l">
                        <a:spcBef>
                          <a:spcPts val="0"/>
                        </a:spcBef>
                        <a:spcAft>
                          <a:spcPts val="0"/>
                        </a:spcAft>
                        <a:buNone/>
                      </a:pPr>
                      <a:r>
                        <a:rPr lang="en"/>
                        <a:t>-40℃ to 85℃</a:t>
                      </a:r>
                      <a:endParaRPr/>
                    </a:p>
                  </a:txBody>
                  <a:tcPr marT="91425" marB="91425" marR="91425" marL="91425"/>
                </a:tc>
              </a:tr>
              <a:tr h="381000">
                <a:tc>
                  <a:txBody>
                    <a:bodyPr/>
                    <a:lstStyle/>
                    <a:p>
                      <a:pPr indent="0" lvl="0" marL="0" rtl="0" algn="l">
                        <a:spcBef>
                          <a:spcPts val="0"/>
                        </a:spcBef>
                        <a:spcAft>
                          <a:spcPts val="0"/>
                        </a:spcAft>
                        <a:buNone/>
                      </a:pPr>
                      <a:r>
                        <a:rPr lang="en"/>
                        <a:t>Axes of Measurement</a:t>
                      </a:r>
                      <a:endParaRPr/>
                    </a:p>
                  </a:txBody>
                  <a:tcPr marT="91425" marB="91425" marR="91425" marL="91425"/>
                </a:tc>
                <a:tc>
                  <a:txBody>
                    <a:bodyPr/>
                    <a:lstStyle/>
                    <a:p>
                      <a:pPr indent="0" lvl="0" marL="0" rtl="0" algn="l">
                        <a:spcBef>
                          <a:spcPts val="0"/>
                        </a:spcBef>
                        <a:spcAft>
                          <a:spcPts val="0"/>
                        </a:spcAft>
                        <a:buNone/>
                      </a:pPr>
                      <a:r>
                        <a:rPr lang="en"/>
                        <a:t>9 - </a:t>
                      </a:r>
                      <a:r>
                        <a:rPr lang="en"/>
                        <a:t>Axis</a:t>
                      </a:r>
                      <a:endParaRPr/>
                    </a:p>
                  </a:txBody>
                  <a:tcPr marT="91425" marB="91425" marR="91425" marL="91425"/>
                </a:tc>
                <a:tc>
                  <a:txBody>
                    <a:bodyPr/>
                    <a:lstStyle/>
                    <a:p>
                      <a:pPr indent="0" lvl="0" marL="0" rtl="0" algn="l">
                        <a:spcBef>
                          <a:spcPts val="0"/>
                        </a:spcBef>
                        <a:spcAft>
                          <a:spcPts val="0"/>
                        </a:spcAft>
                        <a:buNone/>
                      </a:pPr>
                      <a:r>
                        <a:rPr lang="en"/>
                        <a:t>3 - Axis</a:t>
                      </a:r>
                      <a:endParaRPr/>
                    </a:p>
                  </a:txBody>
                  <a:tcPr marT="91425" marB="91425" marR="91425" marL="91425"/>
                </a:tc>
              </a:tr>
              <a:tr h="381000">
                <a:tc>
                  <a:txBody>
                    <a:bodyPr/>
                    <a:lstStyle/>
                    <a:p>
                      <a:pPr indent="0" lvl="0" marL="0" rtl="0" algn="l">
                        <a:spcBef>
                          <a:spcPts val="0"/>
                        </a:spcBef>
                        <a:spcAft>
                          <a:spcPts val="0"/>
                        </a:spcAft>
                        <a:buNone/>
                      </a:pPr>
                      <a:r>
                        <a:rPr lang="en"/>
                        <a:t>Measurement Output</a:t>
                      </a:r>
                      <a:endParaRPr/>
                    </a:p>
                  </a:txBody>
                  <a:tcPr marT="91425" marB="91425" marR="91425" marL="91425"/>
                </a:tc>
                <a:tc>
                  <a:txBody>
                    <a:bodyPr/>
                    <a:lstStyle/>
                    <a:p>
                      <a:pPr indent="0" lvl="0" marL="0" rtl="0" algn="l">
                        <a:spcBef>
                          <a:spcPts val="0"/>
                        </a:spcBef>
                        <a:spcAft>
                          <a:spcPts val="0"/>
                        </a:spcAft>
                        <a:buNone/>
                      </a:pPr>
                      <a:r>
                        <a:rPr lang="en"/>
                        <a:t>Absolute Orientation</a:t>
                      </a:r>
                      <a:endParaRPr/>
                    </a:p>
                  </a:txBody>
                  <a:tcPr marT="91425" marB="91425" marR="91425" marL="91425"/>
                </a:tc>
                <a:tc>
                  <a:txBody>
                    <a:bodyPr/>
                    <a:lstStyle/>
                    <a:p>
                      <a:pPr indent="0" lvl="0" marL="0" rtl="0" algn="l">
                        <a:spcBef>
                          <a:spcPts val="0"/>
                        </a:spcBef>
                        <a:spcAft>
                          <a:spcPts val="0"/>
                        </a:spcAft>
                        <a:buNone/>
                      </a:pPr>
                      <a:r>
                        <a:rPr lang="en"/>
                        <a:t>Compass Direction</a:t>
                      </a:r>
                      <a:endParaRPr/>
                    </a:p>
                  </a:txBody>
                  <a:tcPr marT="91425" marB="91425" marR="91425" marL="91425"/>
                </a:tc>
              </a:tr>
              <a:tr h="381000">
                <a:tc>
                  <a:txBody>
                    <a:bodyPr/>
                    <a:lstStyle/>
                    <a:p>
                      <a:pPr indent="0" lvl="0" marL="0" rtl="0" algn="l">
                        <a:spcBef>
                          <a:spcPts val="0"/>
                        </a:spcBef>
                        <a:spcAft>
                          <a:spcPts val="0"/>
                        </a:spcAft>
                        <a:buNone/>
                      </a:pPr>
                      <a:r>
                        <a:rPr lang="en"/>
                        <a:t>Price</a:t>
                      </a:r>
                      <a:endParaRPr/>
                    </a:p>
                  </a:txBody>
                  <a:tcPr marT="91425" marB="91425" marR="91425" marL="91425"/>
                </a:tc>
                <a:tc>
                  <a:txBody>
                    <a:bodyPr/>
                    <a:lstStyle/>
                    <a:p>
                      <a:pPr indent="0" lvl="0" marL="0" rtl="0" algn="l">
                        <a:spcBef>
                          <a:spcPts val="0"/>
                        </a:spcBef>
                        <a:spcAft>
                          <a:spcPts val="0"/>
                        </a:spcAft>
                        <a:buNone/>
                      </a:pPr>
                      <a:r>
                        <a:rPr lang="en"/>
                        <a:t>$30</a:t>
                      </a:r>
                      <a:endParaRPr/>
                    </a:p>
                  </a:txBody>
                  <a:tcPr marT="91425" marB="91425" marR="91425" marL="91425"/>
                </a:tc>
                <a:tc>
                  <a:txBody>
                    <a:bodyPr/>
                    <a:lstStyle/>
                    <a:p>
                      <a:pPr indent="0" lvl="0" marL="0" rtl="0" algn="l">
                        <a:spcBef>
                          <a:spcPts val="0"/>
                        </a:spcBef>
                        <a:spcAft>
                          <a:spcPts val="0"/>
                        </a:spcAft>
                        <a:buNone/>
                      </a:pPr>
                      <a:r>
                        <a:rPr lang="en"/>
                        <a:t>$15</a:t>
                      </a:r>
                      <a:endParaRPr/>
                    </a:p>
                  </a:txBody>
                  <a:tcPr marT="91425" marB="91425" marR="91425" marL="91425"/>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24"/>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GPS Module - u-blox NEO 6M</a:t>
            </a:r>
            <a:endParaRPr/>
          </a:p>
        </p:txBody>
      </p:sp>
      <p:sp>
        <p:nvSpPr>
          <p:cNvPr id="201" name="Google Shape;201;p24"/>
          <p:cNvSpPr txBox="1"/>
          <p:nvPr>
            <p:ph idx="1" type="body"/>
          </p:nvPr>
        </p:nvSpPr>
        <p:spPr>
          <a:xfrm>
            <a:off x="311700" y="1266325"/>
            <a:ext cx="5885400" cy="330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t>Used to provide the position of the microphone array</a:t>
            </a:r>
            <a:endParaRPr/>
          </a:p>
          <a:p>
            <a:pPr indent="-342900" lvl="0" marL="457200" rtl="0" algn="l">
              <a:lnSpc>
                <a:spcPct val="115000"/>
              </a:lnSpc>
              <a:spcBef>
                <a:spcPts val="1600"/>
              </a:spcBef>
              <a:spcAft>
                <a:spcPts val="0"/>
              </a:spcAft>
              <a:buSzPts val="1800"/>
              <a:buChar char="●"/>
            </a:pPr>
            <a:r>
              <a:rPr lang="en"/>
              <a:t>Has a cold start time of 27 seconds, allowing the microphone array to be deployed quickly</a:t>
            </a:r>
            <a:endParaRPr/>
          </a:p>
          <a:p>
            <a:pPr indent="-342900" lvl="0" marL="457200" rtl="0" algn="l">
              <a:lnSpc>
                <a:spcPct val="115000"/>
              </a:lnSpc>
              <a:spcBef>
                <a:spcPts val="0"/>
              </a:spcBef>
              <a:spcAft>
                <a:spcPts val="0"/>
              </a:spcAft>
              <a:buSzPts val="1800"/>
              <a:buChar char="●"/>
            </a:pPr>
            <a:r>
              <a:rPr lang="en"/>
              <a:t>Has a horizontal accuracy of 2.5 meters</a:t>
            </a:r>
            <a:endParaRPr/>
          </a:p>
          <a:p>
            <a:pPr indent="-342900" lvl="0" marL="457200" rtl="0" algn="l">
              <a:lnSpc>
                <a:spcPct val="115000"/>
              </a:lnSpc>
              <a:spcBef>
                <a:spcPts val="0"/>
              </a:spcBef>
              <a:spcAft>
                <a:spcPts val="0"/>
              </a:spcAft>
              <a:buSzPts val="1800"/>
              <a:buChar char="●"/>
            </a:pPr>
            <a:r>
              <a:rPr lang="en"/>
              <a:t>Has a maximum supply voltage of 3.6V</a:t>
            </a:r>
            <a:endParaRPr/>
          </a:p>
          <a:p>
            <a:pPr indent="-342900" lvl="0" marL="457200" rtl="0" algn="l">
              <a:lnSpc>
                <a:spcPct val="115000"/>
              </a:lnSpc>
              <a:spcBef>
                <a:spcPts val="0"/>
              </a:spcBef>
              <a:spcAft>
                <a:spcPts val="0"/>
              </a:spcAft>
              <a:buSzPts val="1800"/>
              <a:buChar char="●"/>
            </a:pPr>
            <a:r>
              <a:rPr lang="en"/>
              <a:t>Has a UART / I2C digital output</a:t>
            </a:r>
            <a:endParaRPr/>
          </a:p>
        </p:txBody>
      </p:sp>
      <p:pic>
        <p:nvPicPr>
          <p:cNvPr id="202" name="Google Shape;202;p24"/>
          <p:cNvPicPr preferRelativeResize="0"/>
          <p:nvPr/>
        </p:nvPicPr>
        <p:blipFill rotWithShape="1">
          <a:blip r:embed="rId3">
            <a:alphaModFix/>
          </a:blip>
          <a:srcRect b="0" l="0" r="0" t="0"/>
          <a:stretch/>
        </p:blipFill>
        <p:spPr>
          <a:xfrm>
            <a:off x="6197200" y="1152425"/>
            <a:ext cx="2635100" cy="26351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26"/>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MCU - Atmel ATSAM3X8E</a:t>
            </a:r>
            <a:endParaRPr/>
          </a:p>
          <a:p>
            <a:pPr indent="0" lvl="0" marL="0" rtl="0" algn="l">
              <a:lnSpc>
                <a:spcPct val="100000"/>
              </a:lnSpc>
              <a:spcBef>
                <a:spcPts val="0"/>
              </a:spcBef>
              <a:spcAft>
                <a:spcPts val="0"/>
              </a:spcAft>
              <a:buSzPts val="3600"/>
              <a:buNone/>
            </a:pPr>
            <a:r>
              <a:t/>
            </a:r>
            <a:endParaRPr/>
          </a:p>
        </p:txBody>
      </p:sp>
      <p:sp>
        <p:nvSpPr>
          <p:cNvPr id="208" name="Google Shape;208;p26"/>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Low requirements: audio sampling in the 10s of KHz, USB and UART I/O</a:t>
            </a:r>
            <a:endParaRPr/>
          </a:p>
          <a:p>
            <a:pPr indent="-342900" lvl="0" marL="457200" rtl="0" algn="l">
              <a:lnSpc>
                <a:spcPct val="115000"/>
              </a:lnSpc>
              <a:spcBef>
                <a:spcPts val="0"/>
              </a:spcBef>
              <a:spcAft>
                <a:spcPts val="0"/>
              </a:spcAft>
              <a:buSzPts val="1800"/>
              <a:buChar char="●"/>
            </a:pPr>
            <a:r>
              <a:rPr lang="en"/>
              <a:t>Chosen partially due to group familiarity and abundance of design resources as the MCU of the Arduino Due</a:t>
            </a:r>
            <a:endParaRPr/>
          </a:p>
          <a:p>
            <a:pPr indent="-342900" lvl="0" marL="457200" rtl="0" algn="l">
              <a:lnSpc>
                <a:spcPct val="115000"/>
              </a:lnSpc>
              <a:spcBef>
                <a:spcPts val="0"/>
              </a:spcBef>
              <a:spcAft>
                <a:spcPts val="0"/>
              </a:spcAft>
              <a:buSzPts val="1800"/>
              <a:buChar char="●"/>
            </a:pPr>
            <a:r>
              <a:rPr lang="en"/>
              <a:t>$7 price tag (5,000 unit price point)</a:t>
            </a:r>
            <a:endParaRPr/>
          </a:p>
          <a:p>
            <a:pPr indent="-342900" lvl="0" marL="457200" rtl="0" algn="l">
              <a:lnSpc>
                <a:spcPct val="115000"/>
              </a:lnSpc>
              <a:spcBef>
                <a:spcPts val="0"/>
              </a:spcBef>
              <a:spcAft>
                <a:spcPts val="0"/>
              </a:spcAft>
              <a:buSzPts val="1800"/>
              <a:buChar char="●"/>
            </a:pPr>
            <a:r>
              <a:rPr lang="en"/>
              <a:t>84MHz core clock, 96kB SRAM</a:t>
            </a:r>
            <a:endParaRPr/>
          </a:p>
          <a:p>
            <a:pPr indent="-342900" lvl="0" marL="457200" rtl="0" algn="l">
              <a:lnSpc>
                <a:spcPct val="115000"/>
              </a:lnSpc>
              <a:spcBef>
                <a:spcPts val="0"/>
              </a:spcBef>
              <a:spcAft>
                <a:spcPts val="0"/>
              </a:spcAft>
              <a:buSzPts val="1800"/>
              <a:buChar char="●"/>
            </a:pPr>
            <a:r>
              <a:rPr lang="en"/>
              <a:t>DMA controller for all I/O:</a:t>
            </a:r>
            <a:endParaRPr/>
          </a:p>
          <a:p>
            <a:pPr indent="-317500" lvl="1" marL="914400" rtl="0" algn="l">
              <a:lnSpc>
                <a:spcPct val="115000"/>
              </a:lnSpc>
              <a:spcBef>
                <a:spcPts val="0"/>
              </a:spcBef>
              <a:spcAft>
                <a:spcPts val="0"/>
              </a:spcAft>
              <a:buSzPts val="1400"/>
              <a:buChar char="○"/>
            </a:pPr>
            <a:r>
              <a:rPr lang="en"/>
              <a:t>Parallel GPIO for ADC interfacing</a:t>
            </a:r>
            <a:endParaRPr/>
          </a:p>
          <a:p>
            <a:pPr indent="-317500" lvl="1" marL="914400" rtl="0" algn="l">
              <a:lnSpc>
                <a:spcPct val="115000"/>
              </a:lnSpc>
              <a:spcBef>
                <a:spcPts val="0"/>
              </a:spcBef>
              <a:spcAft>
                <a:spcPts val="0"/>
              </a:spcAft>
              <a:buSzPts val="1400"/>
              <a:buChar char="○"/>
            </a:pPr>
            <a:r>
              <a:rPr lang="en"/>
              <a:t>UART for GPS module</a:t>
            </a:r>
            <a:endParaRPr/>
          </a:p>
          <a:p>
            <a:pPr indent="-317500" lvl="1" marL="914400" rtl="0" algn="l">
              <a:lnSpc>
                <a:spcPct val="115000"/>
              </a:lnSpc>
              <a:spcBef>
                <a:spcPts val="0"/>
              </a:spcBef>
              <a:spcAft>
                <a:spcPts val="0"/>
              </a:spcAft>
              <a:buSzPts val="1400"/>
              <a:buChar char="○"/>
            </a:pPr>
            <a:r>
              <a:rPr lang="en"/>
              <a:t>UART for gyroscope/accelerometer</a:t>
            </a:r>
            <a:endParaRPr/>
          </a:p>
          <a:p>
            <a:pPr indent="-317500" lvl="1" marL="914400" rtl="0" algn="l">
              <a:lnSpc>
                <a:spcPct val="115000"/>
              </a:lnSpc>
              <a:spcBef>
                <a:spcPts val="0"/>
              </a:spcBef>
              <a:spcAft>
                <a:spcPts val="0"/>
              </a:spcAft>
              <a:buSzPts val="1400"/>
              <a:buChar char="○"/>
            </a:pPr>
            <a:r>
              <a:rPr lang="en"/>
              <a:t>Interrupt-driven software library for USB</a:t>
            </a:r>
            <a:endParaRPr/>
          </a:p>
        </p:txBody>
      </p:sp>
      <p:pic>
        <p:nvPicPr>
          <p:cNvPr id="209" name="Google Shape;209;p26"/>
          <p:cNvPicPr preferRelativeResize="0"/>
          <p:nvPr/>
        </p:nvPicPr>
        <p:blipFill>
          <a:blip r:embed="rId3">
            <a:alphaModFix/>
          </a:blip>
          <a:stretch>
            <a:fillRect/>
          </a:stretch>
        </p:blipFill>
        <p:spPr>
          <a:xfrm>
            <a:off x="6333375" y="2222750"/>
            <a:ext cx="2325900" cy="23462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25"/>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ADC - ADS8586S</a:t>
            </a:r>
            <a:endParaRPr/>
          </a:p>
        </p:txBody>
      </p:sp>
      <p:sp>
        <p:nvSpPr>
          <p:cNvPr id="215" name="Google Shape;215;p25"/>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t>Need an analog to digital converter capable of intaking and converting multiple analog signals at once.</a:t>
            </a:r>
            <a:endParaRPr/>
          </a:p>
          <a:p>
            <a:pPr indent="0" lvl="0" marL="457200" rtl="0" algn="l">
              <a:lnSpc>
                <a:spcPct val="115000"/>
              </a:lnSpc>
              <a:spcBef>
                <a:spcPts val="0"/>
              </a:spcBef>
              <a:spcAft>
                <a:spcPts val="0"/>
              </a:spcAft>
              <a:buNone/>
            </a:pPr>
            <a:r>
              <a:t/>
            </a:r>
            <a:endParaRPr/>
          </a:p>
          <a:p>
            <a:pPr indent="0" lvl="0" marL="45720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graphicFrame>
        <p:nvGraphicFramePr>
          <p:cNvPr id="216" name="Google Shape;216;p25"/>
          <p:cNvGraphicFramePr/>
          <p:nvPr/>
        </p:nvGraphicFramePr>
        <p:xfrm>
          <a:off x="952500" y="2118875"/>
          <a:ext cx="3000000" cy="3000000"/>
        </p:xfrm>
        <a:graphic>
          <a:graphicData uri="http://schemas.openxmlformats.org/drawingml/2006/table">
            <a:tbl>
              <a:tblPr>
                <a:noFill/>
                <a:tableStyleId>{FD12BDE3-18FF-49D6-A55D-3F70C913459F}</a:tableStyleId>
              </a:tblPr>
              <a:tblGrid>
                <a:gridCol w="1809750"/>
                <a:gridCol w="1809750"/>
                <a:gridCol w="1809750"/>
                <a:gridCol w="1809750"/>
              </a:tblGrid>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Clr>
                          <a:srgbClr val="000000"/>
                        </a:buClr>
                        <a:buSzPts val="1000"/>
                        <a:buFont typeface="Arial"/>
                        <a:buNone/>
                      </a:pPr>
                      <a:r>
                        <a:rPr b="1" lang="en"/>
                        <a:t>ADS8586SIPMR</a:t>
                      </a:r>
                      <a:endParaRPr b="1"/>
                    </a:p>
                  </a:txBody>
                  <a:tcPr marT="91425" marB="91425" marR="91425" marL="91425"/>
                </a:tc>
                <a:tc>
                  <a:txBody>
                    <a:bodyPr/>
                    <a:lstStyle/>
                    <a:p>
                      <a:pPr indent="0" lvl="0" marL="0" rtl="0" algn="l">
                        <a:spcBef>
                          <a:spcPts val="0"/>
                        </a:spcBef>
                        <a:spcAft>
                          <a:spcPts val="0"/>
                        </a:spcAft>
                        <a:buNone/>
                      </a:pPr>
                      <a:r>
                        <a:rPr lang="en"/>
                        <a:t>ADS8588SIPMR</a:t>
                      </a:r>
                      <a:endParaRPr/>
                    </a:p>
                  </a:txBody>
                  <a:tcPr marT="91425" marB="91425" marR="91425" marL="91425"/>
                </a:tc>
                <a:tc>
                  <a:txBody>
                    <a:bodyPr/>
                    <a:lstStyle/>
                    <a:p>
                      <a:pPr indent="0" lvl="0" marL="0" rtl="0" algn="l">
                        <a:spcBef>
                          <a:spcPts val="0"/>
                        </a:spcBef>
                        <a:spcAft>
                          <a:spcPts val="0"/>
                        </a:spcAft>
                        <a:buNone/>
                      </a:pPr>
                      <a:r>
                        <a:rPr lang="en"/>
                        <a:t>ADS8588HIPMR</a:t>
                      </a:r>
                      <a:endParaRPr/>
                    </a:p>
                  </a:txBody>
                  <a:tcPr marT="91425" marB="91425" marR="91425" marL="91425"/>
                </a:tc>
              </a:tr>
              <a:tr h="381000">
                <a:tc>
                  <a:txBody>
                    <a:bodyPr/>
                    <a:lstStyle/>
                    <a:p>
                      <a:pPr indent="0" lvl="0" marL="0" rtl="0" algn="l">
                        <a:spcBef>
                          <a:spcPts val="0"/>
                        </a:spcBef>
                        <a:spcAft>
                          <a:spcPts val="0"/>
                        </a:spcAft>
                        <a:buNone/>
                      </a:pPr>
                      <a:r>
                        <a:rPr lang="en"/>
                        <a:t>Resolution</a:t>
                      </a:r>
                      <a:endParaRPr/>
                    </a:p>
                  </a:txBody>
                  <a:tcPr marT="91425" marB="91425" marR="91425" marL="91425"/>
                </a:tc>
                <a:tc>
                  <a:txBody>
                    <a:bodyPr/>
                    <a:lstStyle/>
                    <a:p>
                      <a:pPr indent="0" lvl="0" marL="0" rtl="0" algn="l">
                        <a:spcBef>
                          <a:spcPts val="0"/>
                        </a:spcBef>
                        <a:spcAft>
                          <a:spcPts val="0"/>
                        </a:spcAft>
                        <a:buNone/>
                      </a:pPr>
                      <a:r>
                        <a:rPr lang="en"/>
                        <a:t>16 bit</a:t>
                      </a:r>
                      <a:endParaRPr/>
                    </a:p>
                  </a:txBody>
                  <a:tcPr marT="91425" marB="91425" marR="91425" marL="91425"/>
                </a:tc>
                <a:tc>
                  <a:txBody>
                    <a:bodyPr/>
                    <a:lstStyle/>
                    <a:p>
                      <a:pPr indent="0" lvl="0" marL="0" rtl="0" algn="l">
                        <a:spcBef>
                          <a:spcPts val="0"/>
                        </a:spcBef>
                        <a:spcAft>
                          <a:spcPts val="0"/>
                        </a:spcAft>
                        <a:buNone/>
                      </a:pPr>
                      <a:r>
                        <a:rPr lang="en"/>
                        <a:t>16 bit </a:t>
                      </a:r>
                      <a:endParaRPr/>
                    </a:p>
                  </a:txBody>
                  <a:tcPr marT="91425" marB="91425" marR="91425" marL="91425"/>
                </a:tc>
                <a:tc>
                  <a:txBody>
                    <a:bodyPr/>
                    <a:lstStyle/>
                    <a:p>
                      <a:pPr indent="0" lvl="0" marL="0" rtl="0" algn="l">
                        <a:spcBef>
                          <a:spcPts val="0"/>
                        </a:spcBef>
                        <a:spcAft>
                          <a:spcPts val="0"/>
                        </a:spcAft>
                        <a:buNone/>
                      </a:pPr>
                      <a:r>
                        <a:rPr lang="en"/>
                        <a:t>16 bit</a:t>
                      </a:r>
                      <a:endParaRPr/>
                    </a:p>
                  </a:txBody>
                  <a:tcPr marT="91425" marB="91425" marR="91425" marL="91425"/>
                </a:tc>
              </a:tr>
              <a:tr h="381000">
                <a:tc>
                  <a:txBody>
                    <a:bodyPr/>
                    <a:lstStyle/>
                    <a:p>
                      <a:pPr indent="0" lvl="0" marL="0" rtl="0" algn="l">
                        <a:spcBef>
                          <a:spcPts val="0"/>
                        </a:spcBef>
                        <a:spcAft>
                          <a:spcPts val="0"/>
                        </a:spcAft>
                        <a:buNone/>
                      </a:pPr>
                      <a:r>
                        <a:rPr lang="en"/>
                        <a:t>Input Type</a:t>
                      </a:r>
                      <a:endParaRPr/>
                    </a:p>
                  </a:txBody>
                  <a:tcPr marT="91425" marB="91425" marR="91425" marL="91425"/>
                </a:tc>
                <a:tc>
                  <a:txBody>
                    <a:bodyPr/>
                    <a:lstStyle/>
                    <a:p>
                      <a:pPr indent="0" lvl="0" marL="0" rtl="0" algn="l">
                        <a:spcBef>
                          <a:spcPts val="0"/>
                        </a:spcBef>
                        <a:spcAft>
                          <a:spcPts val="0"/>
                        </a:spcAft>
                        <a:buNone/>
                      </a:pPr>
                      <a:r>
                        <a:rPr lang="en"/>
                        <a:t>Single Ended</a:t>
                      </a:r>
                      <a:endParaRPr/>
                    </a:p>
                  </a:txBody>
                  <a:tcPr marT="91425" marB="91425" marR="91425" marL="91425"/>
                </a:tc>
                <a:tc>
                  <a:txBody>
                    <a:bodyPr/>
                    <a:lstStyle/>
                    <a:p>
                      <a:pPr indent="0" lvl="0" marL="0" rtl="0" algn="l">
                        <a:spcBef>
                          <a:spcPts val="0"/>
                        </a:spcBef>
                        <a:spcAft>
                          <a:spcPts val="0"/>
                        </a:spcAft>
                        <a:buNone/>
                      </a:pPr>
                      <a:r>
                        <a:rPr lang="en"/>
                        <a:t>Single Ended</a:t>
                      </a:r>
                      <a:endParaRPr/>
                    </a:p>
                  </a:txBody>
                  <a:tcPr marT="91425" marB="91425" marR="91425" marL="91425"/>
                </a:tc>
                <a:tc>
                  <a:txBody>
                    <a:bodyPr/>
                    <a:lstStyle/>
                    <a:p>
                      <a:pPr indent="0" lvl="0" marL="0" rtl="0" algn="l">
                        <a:spcBef>
                          <a:spcPts val="0"/>
                        </a:spcBef>
                        <a:spcAft>
                          <a:spcPts val="0"/>
                        </a:spcAft>
                        <a:buNone/>
                      </a:pPr>
                      <a:r>
                        <a:rPr lang="en"/>
                        <a:t>Single Ended</a:t>
                      </a:r>
                      <a:endParaRPr/>
                    </a:p>
                  </a:txBody>
                  <a:tcPr marT="91425" marB="91425" marR="91425" marL="91425"/>
                </a:tc>
              </a:tr>
              <a:tr h="381000">
                <a:tc>
                  <a:txBody>
                    <a:bodyPr/>
                    <a:lstStyle/>
                    <a:p>
                      <a:pPr indent="0" lvl="0" marL="0" rtl="0" algn="l">
                        <a:spcBef>
                          <a:spcPts val="0"/>
                        </a:spcBef>
                        <a:spcAft>
                          <a:spcPts val="0"/>
                        </a:spcAft>
                        <a:buNone/>
                      </a:pPr>
                      <a:r>
                        <a:rPr lang="en"/>
                        <a:t>Data Interface </a:t>
                      </a:r>
                      <a:endParaRPr/>
                    </a:p>
                  </a:txBody>
                  <a:tcPr marT="91425" marB="91425" marR="91425" marL="91425"/>
                </a:tc>
                <a:tc>
                  <a:txBody>
                    <a:bodyPr/>
                    <a:lstStyle/>
                    <a:p>
                      <a:pPr indent="0" lvl="0" marL="0" rtl="0" algn="l">
                        <a:spcBef>
                          <a:spcPts val="0"/>
                        </a:spcBef>
                        <a:spcAft>
                          <a:spcPts val="0"/>
                        </a:spcAft>
                        <a:buNone/>
                      </a:pPr>
                      <a:r>
                        <a:rPr lang="en"/>
                        <a:t>Parallel, Serial</a:t>
                      </a:r>
                      <a:endParaRPr/>
                    </a:p>
                  </a:txBody>
                  <a:tcPr marT="91425" marB="91425" marR="91425" marL="91425"/>
                </a:tc>
                <a:tc>
                  <a:txBody>
                    <a:bodyPr/>
                    <a:lstStyle/>
                    <a:p>
                      <a:pPr indent="0" lvl="0" marL="0" rtl="0" algn="l">
                        <a:spcBef>
                          <a:spcPts val="0"/>
                        </a:spcBef>
                        <a:spcAft>
                          <a:spcPts val="0"/>
                        </a:spcAft>
                        <a:buNone/>
                      </a:pPr>
                      <a:r>
                        <a:rPr lang="en"/>
                        <a:t>Parallel, Serial</a:t>
                      </a:r>
                      <a:endParaRPr/>
                    </a:p>
                  </a:txBody>
                  <a:tcPr marT="91425" marB="91425" marR="91425" marL="91425"/>
                </a:tc>
                <a:tc>
                  <a:txBody>
                    <a:bodyPr/>
                    <a:lstStyle/>
                    <a:p>
                      <a:pPr indent="0" lvl="0" marL="0" rtl="0" algn="l">
                        <a:spcBef>
                          <a:spcPts val="0"/>
                        </a:spcBef>
                        <a:spcAft>
                          <a:spcPts val="0"/>
                        </a:spcAft>
                        <a:buNone/>
                      </a:pPr>
                      <a:r>
                        <a:rPr lang="en"/>
                        <a:t>Parallel, Serial</a:t>
                      </a:r>
                      <a:endParaRPr/>
                    </a:p>
                  </a:txBody>
                  <a:tcPr marT="91425" marB="91425" marR="91425" marL="91425"/>
                </a:tc>
              </a:tr>
              <a:tr h="381000">
                <a:tc>
                  <a:txBody>
                    <a:bodyPr/>
                    <a:lstStyle/>
                    <a:p>
                      <a:pPr indent="0" lvl="0" marL="0" rtl="0" algn="l">
                        <a:spcBef>
                          <a:spcPts val="0"/>
                        </a:spcBef>
                        <a:spcAft>
                          <a:spcPts val="0"/>
                        </a:spcAft>
                        <a:buNone/>
                      </a:pPr>
                      <a:r>
                        <a:rPr lang="en"/>
                        <a:t>Channel</a:t>
                      </a:r>
                      <a:endParaRPr/>
                    </a:p>
                  </a:txBody>
                  <a:tcPr marT="91425" marB="91425" marR="91425" marL="91425"/>
                </a:tc>
                <a:tc>
                  <a:txBody>
                    <a:bodyPr/>
                    <a:lstStyle/>
                    <a:p>
                      <a:pPr indent="0" lvl="0" marL="0" rtl="0" algn="l">
                        <a:spcBef>
                          <a:spcPts val="0"/>
                        </a:spcBef>
                        <a:spcAft>
                          <a:spcPts val="0"/>
                        </a:spcAft>
                        <a:buNone/>
                      </a:pPr>
                      <a:r>
                        <a:rPr lang="en"/>
                        <a:t>6 </a:t>
                      </a:r>
                      <a:endParaRPr/>
                    </a:p>
                  </a:txBody>
                  <a:tcPr marT="91425" marB="91425" marR="91425" marL="91425"/>
                </a:tc>
                <a:tc>
                  <a:txBody>
                    <a:bodyPr/>
                    <a:lstStyle/>
                    <a:p>
                      <a:pPr indent="0" lvl="0" marL="0" rtl="0" algn="l">
                        <a:spcBef>
                          <a:spcPts val="0"/>
                        </a:spcBef>
                        <a:spcAft>
                          <a:spcPts val="0"/>
                        </a:spcAft>
                        <a:buNone/>
                      </a:pPr>
                      <a:r>
                        <a:rPr lang="en"/>
                        <a:t>8</a:t>
                      </a:r>
                      <a:endParaRPr/>
                    </a:p>
                  </a:txBody>
                  <a:tcPr marT="91425" marB="91425" marR="91425" marL="91425"/>
                </a:tc>
                <a:tc>
                  <a:txBody>
                    <a:bodyPr/>
                    <a:lstStyle/>
                    <a:p>
                      <a:pPr indent="0" lvl="0" marL="0" rtl="0" algn="l">
                        <a:spcBef>
                          <a:spcPts val="0"/>
                        </a:spcBef>
                        <a:spcAft>
                          <a:spcPts val="0"/>
                        </a:spcAft>
                        <a:buNone/>
                      </a:pPr>
                      <a:r>
                        <a:rPr lang="en"/>
                        <a:t>8</a:t>
                      </a:r>
                      <a:endParaRPr/>
                    </a:p>
                  </a:txBody>
                  <a:tcPr marT="91425" marB="91425" marR="91425" marL="91425"/>
                </a:tc>
              </a:tr>
              <a:tr h="381000">
                <a:tc>
                  <a:txBody>
                    <a:bodyPr/>
                    <a:lstStyle/>
                    <a:p>
                      <a:pPr indent="0" lvl="0" marL="0" rtl="0" algn="l">
                        <a:spcBef>
                          <a:spcPts val="0"/>
                        </a:spcBef>
                        <a:spcAft>
                          <a:spcPts val="0"/>
                        </a:spcAft>
                        <a:buNone/>
                      </a:pPr>
                      <a:r>
                        <a:rPr lang="en"/>
                        <a:t>Sampling Rate</a:t>
                      </a:r>
                      <a:endParaRPr/>
                    </a:p>
                  </a:txBody>
                  <a:tcPr marT="91425" marB="91425" marR="91425" marL="91425"/>
                </a:tc>
                <a:tc>
                  <a:txBody>
                    <a:bodyPr/>
                    <a:lstStyle/>
                    <a:p>
                      <a:pPr indent="0" lvl="0" marL="0" rtl="0" algn="l">
                        <a:spcBef>
                          <a:spcPts val="0"/>
                        </a:spcBef>
                        <a:spcAft>
                          <a:spcPts val="0"/>
                        </a:spcAft>
                        <a:buNone/>
                      </a:pPr>
                      <a:r>
                        <a:rPr lang="en"/>
                        <a:t>250kSPS</a:t>
                      </a:r>
                      <a:endParaRPr/>
                    </a:p>
                  </a:txBody>
                  <a:tcPr marT="91425" marB="91425" marR="91425" marL="91425"/>
                </a:tc>
                <a:tc>
                  <a:txBody>
                    <a:bodyPr/>
                    <a:lstStyle/>
                    <a:p>
                      <a:pPr indent="0" lvl="0" marL="0" rtl="0" algn="l">
                        <a:spcBef>
                          <a:spcPts val="0"/>
                        </a:spcBef>
                        <a:spcAft>
                          <a:spcPts val="0"/>
                        </a:spcAft>
                        <a:buNone/>
                      </a:pPr>
                      <a:r>
                        <a:rPr lang="en"/>
                        <a:t>200kSPS</a:t>
                      </a:r>
                      <a:endParaRPr/>
                    </a:p>
                  </a:txBody>
                  <a:tcPr marT="91425" marB="91425" marR="91425" marL="91425"/>
                </a:tc>
                <a:tc>
                  <a:txBody>
                    <a:bodyPr/>
                    <a:lstStyle/>
                    <a:p>
                      <a:pPr indent="0" lvl="0" marL="0" rtl="0" algn="l">
                        <a:spcBef>
                          <a:spcPts val="0"/>
                        </a:spcBef>
                        <a:spcAft>
                          <a:spcPts val="0"/>
                        </a:spcAft>
                        <a:buNone/>
                      </a:pPr>
                      <a:r>
                        <a:rPr lang="en"/>
                        <a:t>500kSPS</a:t>
                      </a:r>
                      <a:endParaRPr/>
                    </a:p>
                  </a:txBody>
                  <a:tcPr marT="91425" marB="91425" marR="91425" marL="91425"/>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27"/>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Power Supply - LMT4622A</a:t>
            </a:r>
            <a:endParaRPr/>
          </a:p>
        </p:txBody>
      </p:sp>
      <p:sp>
        <p:nvSpPr>
          <p:cNvPr id="222" name="Google Shape;222;p27"/>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t>AC wall adapter inputs 12V DC to the power supply. This regulates to two voltages, 3.3V DC and 5V DC.</a:t>
            </a:r>
            <a:endParaRPr/>
          </a:p>
          <a:p>
            <a:pPr indent="-342900" lvl="0" marL="457200" rtl="0" algn="l">
              <a:lnSpc>
                <a:spcPct val="115000"/>
              </a:lnSpc>
              <a:spcBef>
                <a:spcPts val="1600"/>
              </a:spcBef>
              <a:spcAft>
                <a:spcPts val="0"/>
              </a:spcAft>
              <a:buSzPts val="1800"/>
              <a:buChar char="●"/>
            </a:pPr>
            <a:r>
              <a:rPr lang="en"/>
              <a:t>Dual output voltage</a:t>
            </a:r>
            <a:endParaRPr/>
          </a:p>
          <a:p>
            <a:pPr indent="-342900" lvl="0" marL="457200" rtl="0" algn="l">
              <a:lnSpc>
                <a:spcPct val="115000"/>
              </a:lnSpc>
              <a:spcBef>
                <a:spcPts val="0"/>
              </a:spcBef>
              <a:spcAft>
                <a:spcPts val="0"/>
              </a:spcAft>
              <a:buSzPts val="1800"/>
              <a:buChar char="●"/>
            </a:pPr>
            <a:r>
              <a:rPr lang="en"/>
              <a:t>High power efficiency</a:t>
            </a:r>
            <a:endParaRPr/>
          </a:p>
          <a:p>
            <a:pPr indent="-317500" lvl="1" marL="1371600" rtl="0" algn="l">
              <a:lnSpc>
                <a:spcPct val="115000"/>
              </a:lnSpc>
              <a:spcBef>
                <a:spcPts val="0"/>
              </a:spcBef>
              <a:spcAft>
                <a:spcPts val="0"/>
              </a:spcAft>
              <a:buSzPts val="1400"/>
              <a:buChar char="○"/>
            </a:pPr>
            <a:r>
              <a:rPr lang="en"/>
              <a:t>91% 5V DC</a:t>
            </a:r>
            <a:endParaRPr/>
          </a:p>
          <a:p>
            <a:pPr indent="-317500" lvl="1" marL="1371600" rtl="0" algn="l">
              <a:lnSpc>
                <a:spcPct val="115000"/>
              </a:lnSpc>
              <a:spcBef>
                <a:spcPts val="0"/>
              </a:spcBef>
              <a:spcAft>
                <a:spcPts val="0"/>
              </a:spcAft>
              <a:buSzPts val="1400"/>
              <a:buChar char="○"/>
            </a:pPr>
            <a:r>
              <a:rPr lang="en"/>
              <a:t>89% 3.3V DC</a:t>
            </a:r>
            <a:endParaRPr/>
          </a:p>
          <a:p>
            <a:pPr indent="0" lvl="0" marL="0" rtl="0" algn="l">
              <a:lnSpc>
                <a:spcPct val="115000"/>
              </a:lnSpc>
              <a:spcBef>
                <a:spcPts val="1600"/>
              </a:spcBef>
              <a:spcAft>
                <a:spcPts val="1600"/>
              </a:spcAft>
              <a:buSzPts val="1800"/>
              <a:buNone/>
            </a:pPr>
            <a:r>
              <a:t/>
            </a:r>
            <a:endParaRPr/>
          </a:p>
        </p:txBody>
      </p:sp>
      <p:pic>
        <p:nvPicPr>
          <p:cNvPr id="223" name="Google Shape;223;p27"/>
          <p:cNvPicPr preferRelativeResize="0"/>
          <p:nvPr/>
        </p:nvPicPr>
        <p:blipFill rotWithShape="1">
          <a:blip r:embed="rId3">
            <a:alphaModFix/>
          </a:blip>
          <a:srcRect b="0" l="0" r="0" t="0"/>
          <a:stretch/>
        </p:blipFill>
        <p:spPr>
          <a:xfrm>
            <a:off x="5079525" y="3419195"/>
            <a:ext cx="1566625" cy="1566655"/>
          </a:xfrm>
          <a:prstGeom prst="rect">
            <a:avLst/>
          </a:prstGeom>
          <a:noFill/>
          <a:ln>
            <a:noFill/>
          </a:ln>
        </p:spPr>
      </p:pic>
      <p:pic>
        <p:nvPicPr>
          <p:cNvPr id="224" name="Google Shape;224;p27"/>
          <p:cNvPicPr preferRelativeResize="0"/>
          <p:nvPr/>
        </p:nvPicPr>
        <p:blipFill rotWithShape="1">
          <a:blip r:embed="rId4">
            <a:alphaModFix/>
          </a:blip>
          <a:srcRect b="0" l="0" r="0" t="0"/>
          <a:stretch/>
        </p:blipFill>
        <p:spPr>
          <a:xfrm>
            <a:off x="2982500" y="3112813"/>
            <a:ext cx="1905000" cy="1019175"/>
          </a:xfrm>
          <a:prstGeom prst="rect">
            <a:avLst/>
          </a:prstGeom>
          <a:noFill/>
          <a:ln>
            <a:noFill/>
          </a:ln>
        </p:spPr>
      </p:pic>
      <p:pic>
        <p:nvPicPr>
          <p:cNvPr id="225" name="Google Shape;225;p27"/>
          <p:cNvPicPr preferRelativeResize="0"/>
          <p:nvPr/>
        </p:nvPicPr>
        <p:blipFill rotWithShape="1">
          <a:blip r:embed="rId5">
            <a:alphaModFix/>
          </a:blip>
          <a:srcRect b="0" l="0" r="0" t="0"/>
          <a:stretch/>
        </p:blipFill>
        <p:spPr>
          <a:xfrm>
            <a:off x="4887507" y="2180575"/>
            <a:ext cx="2642268" cy="10191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28"/>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Secondary Power Supply - LMR23610</a:t>
            </a:r>
            <a:endParaRPr/>
          </a:p>
        </p:txBody>
      </p:sp>
      <p:sp>
        <p:nvSpPr>
          <p:cNvPr id="231" name="Google Shape;231;p28"/>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t>The 12VDC is regulated down to 10VDC. This is then used for the rails on the TL072.</a:t>
            </a:r>
            <a:endParaRPr/>
          </a:p>
          <a:p>
            <a:pPr indent="-342900" lvl="0" marL="457200" rtl="0" algn="l">
              <a:lnSpc>
                <a:spcPct val="115000"/>
              </a:lnSpc>
              <a:spcBef>
                <a:spcPts val="1600"/>
              </a:spcBef>
              <a:spcAft>
                <a:spcPts val="0"/>
              </a:spcAft>
              <a:buSzPts val="1800"/>
              <a:buChar char="●"/>
            </a:pPr>
            <a:r>
              <a:rPr lang="en"/>
              <a:t>High power efficiency 95.6%</a:t>
            </a:r>
            <a:endParaRPr/>
          </a:p>
          <a:p>
            <a:pPr indent="-342900" lvl="0" marL="457200" rtl="0" algn="l">
              <a:lnSpc>
                <a:spcPct val="115000"/>
              </a:lnSpc>
              <a:spcBef>
                <a:spcPts val="0"/>
              </a:spcBef>
              <a:spcAft>
                <a:spcPts val="0"/>
              </a:spcAft>
              <a:buSzPts val="1800"/>
              <a:buChar char="●"/>
            </a:pPr>
            <a:r>
              <a:rPr lang="en"/>
              <a:t>Inexpensive</a:t>
            </a:r>
            <a:endParaRPr/>
          </a:p>
        </p:txBody>
      </p:sp>
      <p:pic>
        <p:nvPicPr>
          <p:cNvPr id="232" name="Google Shape;232;p28"/>
          <p:cNvPicPr preferRelativeResize="0"/>
          <p:nvPr/>
        </p:nvPicPr>
        <p:blipFill rotWithShape="1">
          <a:blip r:embed="rId3">
            <a:alphaModFix/>
          </a:blip>
          <a:srcRect b="0" l="0" r="0" t="0"/>
          <a:stretch/>
        </p:blipFill>
        <p:spPr>
          <a:xfrm>
            <a:off x="3343575" y="2538600"/>
            <a:ext cx="5523424" cy="2154300"/>
          </a:xfrm>
          <a:prstGeom prst="rect">
            <a:avLst/>
          </a:prstGeom>
          <a:noFill/>
          <a:ln>
            <a:noFill/>
          </a:ln>
        </p:spPr>
      </p:pic>
      <p:pic>
        <p:nvPicPr>
          <p:cNvPr id="233" name="Google Shape;233;p28"/>
          <p:cNvPicPr preferRelativeResize="0"/>
          <p:nvPr/>
        </p:nvPicPr>
        <p:blipFill>
          <a:blip r:embed="rId4">
            <a:alphaModFix/>
          </a:blip>
          <a:stretch>
            <a:fillRect/>
          </a:stretch>
        </p:blipFill>
        <p:spPr>
          <a:xfrm>
            <a:off x="2695550" y="2469878"/>
            <a:ext cx="6207899" cy="245392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29"/>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Power Inverter - MAX1044</a:t>
            </a:r>
            <a:endParaRPr/>
          </a:p>
        </p:txBody>
      </p:sp>
      <p:sp>
        <p:nvSpPr>
          <p:cNvPr id="239" name="Google Shape;239;p29"/>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t>The MAX1044 will be used to invert the 10VDC to a -10VDC for the rails on the operation amplifiers. </a:t>
            </a:r>
            <a:endParaRPr/>
          </a:p>
          <a:p>
            <a:pPr indent="-342900" lvl="0" marL="457200" rtl="0" algn="l">
              <a:lnSpc>
                <a:spcPct val="115000"/>
              </a:lnSpc>
              <a:spcBef>
                <a:spcPts val="1600"/>
              </a:spcBef>
              <a:spcAft>
                <a:spcPts val="0"/>
              </a:spcAft>
              <a:buSzPts val="1800"/>
              <a:buChar char="●"/>
            </a:pPr>
            <a:r>
              <a:rPr lang="en"/>
              <a:t>High output efficiency at 98.8%</a:t>
            </a:r>
            <a:endParaRPr/>
          </a:p>
          <a:p>
            <a:pPr indent="0" lvl="0" marL="457200" rtl="0" algn="l">
              <a:lnSpc>
                <a:spcPct val="115000"/>
              </a:lnSpc>
              <a:spcBef>
                <a:spcPts val="0"/>
              </a:spcBef>
              <a:spcAft>
                <a:spcPts val="0"/>
              </a:spcAft>
              <a:buNone/>
            </a:pPr>
            <a:r>
              <a:t/>
            </a:r>
            <a:endParaRPr/>
          </a:p>
        </p:txBody>
      </p:sp>
      <p:pic>
        <p:nvPicPr>
          <p:cNvPr id="240" name="Google Shape;240;p29"/>
          <p:cNvPicPr preferRelativeResize="0"/>
          <p:nvPr/>
        </p:nvPicPr>
        <p:blipFill>
          <a:blip r:embed="rId3">
            <a:alphaModFix/>
          </a:blip>
          <a:stretch>
            <a:fillRect/>
          </a:stretch>
        </p:blipFill>
        <p:spPr>
          <a:xfrm>
            <a:off x="1860725" y="2628775"/>
            <a:ext cx="6348250" cy="18329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pic>
        <p:nvPicPr>
          <p:cNvPr id="245" name="Google Shape;245;p30"/>
          <p:cNvPicPr preferRelativeResize="0"/>
          <p:nvPr/>
        </p:nvPicPr>
        <p:blipFill rotWithShape="1">
          <a:blip r:embed="rId3">
            <a:alphaModFix/>
          </a:blip>
          <a:srcRect b="0" l="0" r="0" t="0"/>
          <a:stretch/>
        </p:blipFill>
        <p:spPr>
          <a:xfrm>
            <a:off x="1210638" y="152400"/>
            <a:ext cx="6722715" cy="483870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pic>
        <p:nvPicPr>
          <p:cNvPr id="250" name="Google Shape;250;p31"/>
          <p:cNvPicPr preferRelativeResize="0"/>
          <p:nvPr/>
        </p:nvPicPr>
        <p:blipFill>
          <a:blip r:embed="rId3">
            <a:alphaModFix/>
          </a:blip>
          <a:stretch>
            <a:fillRect/>
          </a:stretch>
        </p:blipFill>
        <p:spPr>
          <a:xfrm>
            <a:off x="842675" y="0"/>
            <a:ext cx="7166148" cy="500832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pic>
        <p:nvPicPr>
          <p:cNvPr id="255" name="Google Shape;255;g5e03092ea7_1_15"/>
          <p:cNvPicPr preferRelativeResize="0"/>
          <p:nvPr/>
        </p:nvPicPr>
        <p:blipFill>
          <a:blip r:embed="rId3">
            <a:alphaModFix/>
          </a:blip>
          <a:stretch>
            <a:fillRect/>
          </a:stretch>
        </p:blipFill>
        <p:spPr>
          <a:xfrm>
            <a:off x="299563" y="278850"/>
            <a:ext cx="8544872" cy="45857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3"/>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Project Overview</a:t>
            </a:r>
            <a:endParaRPr/>
          </a:p>
        </p:txBody>
      </p:sp>
      <p:sp>
        <p:nvSpPr>
          <p:cNvPr id="79" name="Google Shape;79;p3"/>
          <p:cNvSpPr txBox="1"/>
          <p:nvPr>
            <p:ph idx="1" type="body"/>
          </p:nvPr>
        </p:nvSpPr>
        <p:spPr>
          <a:xfrm>
            <a:off x="311700" y="1266325"/>
            <a:ext cx="8520600" cy="3437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Project Minuteman is a gunshot detector utilizing an array of microphones and a companion computer program to analyze the audio.</a:t>
            </a:r>
            <a:endParaRPr/>
          </a:p>
          <a:p>
            <a:pPr indent="-342900" lvl="0" marL="457200" rtl="0" algn="l">
              <a:lnSpc>
                <a:spcPct val="115000"/>
              </a:lnSpc>
              <a:spcBef>
                <a:spcPts val="1000"/>
              </a:spcBef>
              <a:spcAft>
                <a:spcPts val="0"/>
              </a:spcAft>
              <a:buSzPts val="1800"/>
              <a:buChar char="●"/>
            </a:pPr>
            <a:r>
              <a:rPr lang="en"/>
              <a:t>Detection is handled through binary classification using a convolutional neural network.</a:t>
            </a:r>
            <a:endParaRPr/>
          </a:p>
          <a:p>
            <a:pPr indent="-342900" lvl="0" marL="457200" rtl="0" algn="l">
              <a:lnSpc>
                <a:spcPct val="115000"/>
              </a:lnSpc>
              <a:spcBef>
                <a:spcPts val="1000"/>
              </a:spcBef>
              <a:spcAft>
                <a:spcPts val="0"/>
              </a:spcAft>
              <a:buSzPts val="1800"/>
              <a:buChar char="●"/>
            </a:pPr>
            <a:r>
              <a:rPr lang="en"/>
              <a:t>Once detected, multilateration is used to find the direction of the gunshot with respect to the device.</a:t>
            </a:r>
            <a:endParaRPr/>
          </a:p>
          <a:p>
            <a:pPr indent="-342900" lvl="0" marL="457200" rtl="0" algn="l">
              <a:lnSpc>
                <a:spcPct val="115000"/>
              </a:lnSpc>
              <a:spcBef>
                <a:spcPts val="1000"/>
              </a:spcBef>
              <a:spcAft>
                <a:spcPts val="1000"/>
              </a:spcAft>
              <a:buSzPts val="1800"/>
              <a:buChar char="●"/>
            </a:pPr>
            <a:r>
              <a:rPr lang="en"/>
              <a:t>The program will then alert the user and present the direction of the gunshot with respect to the device’s GPS location.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pic>
        <p:nvPicPr>
          <p:cNvPr id="260" name="Google Shape;260;p32"/>
          <p:cNvPicPr preferRelativeResize="0"/>
          <p:nvPr/>
        </p:nvPicPr>
        <p:blipFill>
          <a:blip r:embed="rId3">
            <a:alphaModFix/>
          </a:blip>
          <a:stretch>
            <a:fillRect/>
          </a:stretch>
        </p:blipFill>
        <p:spPr>
          <a:xfrm>
            <a:off x="1108525" y="152400"/>
            <a:ext cx="6926938" cy="48387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pic>
        <p:nvPicPr>
          <p:cNvPr id="265" name="Google Shape;265;g5e03092ea7_2_9"/>
          <p:cNvPicPr preferRelativeResize="0"/>
          <p:nvPr/>
        </p:nvPicPr>
        <p:blipFill>
          <a:blip r:embed="rId3">
            <a:alphaModFix/>
          </a:blip>
          <a:stretch>
            <a:fillRect/>
          </a:stretch>
        </p:blipFill>
        <p:spPr>
          <a:xfrm rot="5400000">
            <a:off x="2130650" y="-475688"/>
            <a:ext cx="4882700" cy="609487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33"/>
          <p:cNvSpPr txBox="1"/>
          <p:nvPr>
            <p:ph type="title"/>
          </p:nvPr>
        </p:nvSpPr>
        <p:spPr>
          <a:xfrm>
            <a:off x="2928000" y="2001750"/>
            <a:ext cx="3106800" cy="910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600"/>
              <a:buNone/>
            </a:pPr>
            <a:r>
              <a:rPr lang="en" sz="4800"/>
              <a:t>SOFTWARE</a:t>
            </a:r>
            <a:endParaRPr sz="48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g5db01777d6_3_1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Software</a:t>
            </a:r>
            <a:endParaRPr/>
          </a:p>
        </p:txBody>
      </p:sp>
      <p:pic>
        <p:nvPicPr>
          <p:cNvPr id="276" name="Google Shape;276;g5db01777d6_3_11"/>
          <p:cNvPicPr preferRelativeResize="0"/>
          <p:nvPr/>
        </p:nvPicPr>
        <p:blipFill>
          <a:blip r:embed="rId3">
            <a:alphaModFix/>
          </a:blip>
          <a:stretch>
            <a:fillRect/>
          </a:stretch>
        </p:blipFill>
        <p:spPr>
          <a:xfrm>
            <a:off x="232050" y="1304825"/>
            <a:ext cx="8679899" cy="351148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Google Shape;281;p34"/>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MCU Data Capture - Overview</a:t>
            </a:r>
            <a:endParaRPr/>
          </a:p>
        </p:txBody>
      </p:sp>
      <p:sp>
        <p:nvSpPr>
          <p:cNvPr id="282" name="Google Shape;282;p34"/>
          <p:cNvSpPr txBox="1"/>
          <p:nvPr>
            <p:ph idx="1" type="body"/>
          </p:nvPr>
        </p:nvSpPr>
        <p:spPr>
          <a:xfrm>
            <a:off x="311700" y="1152425"/>
            <a:ext cx="8520600" cy="1771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Primary demand is to manage ADC timing restrictions, which are beyond the capabilities of on-chip peripheral and memory managers</a:t>
            </a:r>
            <a:endParaRPr/>
          </a:p>
          <a:p>
            <a:pPr indent="-342900" lvl="0" marL="457200" rtl="0" algn="l">
              <a:lnSpc>
                <a:spcPct val="115000"/>
              </a:lnSpc>
              <a:spcBef>
                <a:spcPts val="0"/>
              </a:spcBef>
              <a:spcAft>
                <a:spcPts val="0"/>
              </a:spcAft>
              <a:buSzPts val="1800"/>
              <a:buChar char="●"/>
            </a:pPr>
            <a:r>
              <a:rPr lang="en"/>
              <a:t>Fundamental period of 22.67 μs per our sample frequency</a:t>
            </a:r>
            <a:endParaRPr/>
          </a:p>
          <a:p>
            <a:pPr indent="-342900" lvl="0" marL="457200" rtl="0" algn="l">
              <a:lnSpc>
                <a:spcPct val="115000"/>
              </a:lnSpc>
              <a:spcBef>
                <a:spcPts val="0"/>
              </a:spcBef>
              <a:spcAft>
                <a:spcPts val="0"/>
              </a:spcAft>
              <a:buSzPts val="1800"/>
              <a:buChar char="●"/>
            </a:pPr>
            <a:r>
              <a:rPr lang="en"/>
              <a:t>The only critical section is the sampling period, as all 6 channels must be captured in tight sequence</a:t>
            </a:r>
            <a:endParaRPr/>
          </a:p>
        </p:txBody>
      </p:sp>
      <p:pic>
        <p:nvPicPr>
          <p:cNvPr id="283" name="Google Shape;283;p34"/>
          <p:cNvPicPr preferRelativeResize="0"/>
          <p:nvPr/>
        </p:nvPicPr>
        <p:blipFill rotWithShape="1">
          <a:blip r:embed="rId3">
            <a:alphaModFix/>
          </a:blip>
          <a:srcRect b="0" l="0" r="0" t="0"/>
          <a:stretch/>
        </p:blipFill>
        <p:spPr>
          <a:xfrm>
            <a:off x="0" y="3407739"/>
            <a:ext cx="9144001" cy="151563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Google Shape;288;g5e03092ea7_3_2"/>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MCU Data Capture - Overview</a:t>
            </a:r>
            <a:endParaRPr/>
          </a:p>
        </p:txBody>
      </p:sp>
      <p:sp>
        <p:nvSpPr>
          <p:cNvPr id="289" name="Google Shape;289;g5e03092ea7_3_2"/>
          <p:cNvSpPr txBox="1"/>
          <p:nvPr>
            <p:ph idx="1" type="body"/>
          </p:nvPr>
        </p:nvSpPr>
        <p:spPr>
          <a:xfrm>
            <a:off x="311700" y="1152425"/>
            <a:ext cx="8520600" cy="1771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Dead time is filled with one of the following when timers specify:</a:t>
            </a:r>
            <a:endParaRPr/>
          </a:p>
          <a:p>
            <a:pPr indent="-342900" lvl="0" marL="457200" rtl="0" algn="l">
              <a:lnSpc>
                <a:spcPct val="115000"/>
              </a:lnSpc>
              <a:spcBef>
                <a:spcPts val="0"/>
              </a:spcBef>
              <a:spcAft>
                <a:spcPts val="0"/>
              </a:spcAft>
              <a:buSzPts val="1800"/>
              <a:buChar char="●"/>
            </a:pPr>
            <a:r>
              <a:rPr lang="en"/>
              <a:t>USART DMA request to read from the compass</a:t>
            </a:r>
            <a:endParaRPr/>
          </a:p>
          <a:p>
            <a:pPr indent="-342900" lvl="0" marL="457200" rtl="0" algn="l">
              <a:lnSpc>
                <a:spcPct val="115000"/>
              </a:lnSpc>
              <a:spcBef>
                <a:spcPts val="0"/>
              </a:spcBef>
              <a:spcAft>
                <a:spcPts val="0"/>
              </a:spcAft>
              <a:buSzPts val="1800"/>
              <a:buChar char="●"/>
            </a:pPr>
            <a:r>
              <a:rPr lang="en"/>
              <a:t>USART DMA request to read from the GPS</a:t>
            </a:r>
            <a:endParaRPr/>
          </a:p>
          <a:p>
            <a:pPr indent="-342900" lvl="0" marL="457200" rtl="0" algn="l">
              <a:lnSpc>
                <a:spcPct val="115000"/>
              </a:lnSpc>
              <a:spcBef>
                <a:spcPts val="0"/>
              </a:spcBef>
              <a:spcAft>
                <a:spcPts val="0"/>
              </a:spcAft>
              <a:buSzPts val="1800"/>
              <a:buChar char="●"/>
            </a:pPr>
            <a:r>
              <a:rPr lang="en"/>
              <a:t>USB packet preparation and transport to USB-allocated buffers</a:t>
            </a:r>
            <a:endParaRPr/>
          </a:p>
        </p:txBody>
      </p:sp>
      <p:pic>
        <p:nvPicPr>
          <p:cNvPr id="290" name="Google Shape;290;g5e03092ea7_3_2"/>
          <p:cNvPicPr preferRelativeResize="0"/>
          <p:nvPr/>
        </p:nvPicPr>
        <p:blipFill rotWithShape="1">
          <a:blip r:embed="rId3">
            <a:alphaModFix/>
          </a:blip>
          <a:srcRect b="0" l="0" r="0" t="0"/>
          <a:stretch/>
        </p:blipFill>
        <p:spPr>
          <a:xfrm>
            <a:off x="0" y="3407739"/>
            <a:ext cx="9144001" cy="151563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g5e03092ea7_3_8"/>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MCU Data Capture - Overview</a:t>
            </a:r>
            <a:endParaRPr/>
          </a:p>
        </p:txBody>
      </p:sp>
      <p:sp>
        <p:nvSpPr>
          <p:cNvPr id="296" name="Google Shape;296;g5e03092ea7_3_8"/>
          <p:cNvSpPr txBox="1"/>
          <p:nvPr>
            <p:ph idx="1" type="body"/>
          </p:nvPr>
        </p:nvSpPr>
        <p:spPr>
          <a:xfrm>
            <a:off x="311700" y="1152425"/>
            <a:ext cx="8520600" cy="1771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USB packet transmissions require active software management of the driver, leading to a few complications</a:t>
            </a:r>
            <a:endParaRPr/>
          </a:p>
          <a:p>
            <a:pPr indent="-342900" lvl="0" marL="457200" rtl="0" algn="l">
              <a:lnSpc>
                <a:spcPct val="115000"/>
              </a:lnSpc>
              <a:spcBef>
                <a:spcPts val="0"/>
              </a:spcBef>
              <a:spcAft>
                <a:spcPts val="0"/>
              </a:spcAft>
              <a:buSzPts val="1800"/>
              <a:buChar char="●"/>
            </a:pPr>
            <a:r>
              <a:rPr lang="en"/>
              <a:t>Packet reads require nothing beyond message interpretation</a:t>
            </a:r>
            <a:endParaRPr/>
          </a:p>
          <a:p>
            <a:pPr indent="-342900" lvl="0" marL="457200" rtl="0" algn="l">
              <a:lnSpc>
                <a:spcPct val="115000"/>
              </a:lnSpc>
              <a:spcBef>
                <a:spcPts val="0"/>
              </a:spcBef>
              <a:spcAft>
                <a:spcPts val="0"/>
              </a:spcAft>
              <a:buSzPts val="1800"/>
              <a:buChar char="●"/>
            </a:pPr>
            <a:r>
              <a:rPr lang="en"/>
              <a:t>Host-bound packets require header construction and transmission control</a:t>
            </a:r>
            <a:endParaRPr/>
          </a:p>
          <a:p>
            <a:pPr indent="-342900" lvl="0" marL="457200" rtl="0" algn="l">
              <a:lnSpc>
                <a:spcPct val="115000"/>
              </a:lnSpc>
              <a:spcBef>
                <a:spcPts val="0"/>
              </a:spcBef>
              <a:spcAft>
                <a:spcPts val="0"/>
              </a:spcAft>
              <a:buSzPts val="1800"/>
              <a:buChar char="●"/>
            </a:pPr>
            <a:r>
              <a:rPr lang="en"/>
              <a:t>The USB protocol cannot be interrupted by the pictured critical section</a:t>
            </a:r>
            <a:endParaRPr/>
          </a:p>
        </p:txBody>
      </p:sp>
      <p:pic>
        <p:nvPicPr>
          <p:cNvPr id="297" name="Google Shape;297;g5e03092ea7_3_8"/>
          <p:cNvPicPr preferRelativeResize="0"/>
          <p:nvPr/>
        </p:nvPicPr>
        <p:blipFill rotWithShape="1">
          <a:blip r:embed="rId3">
            <a:alphaModFix/>
          </a:blip>
          <a:srcRect b="0" l="0" r="0" t="0"/>
          <a:stretch/>
        </p:blipFill>
        <p:spPr>
          <a:xfrm>
            <a:off x="0" y="3407739"/>
            <a:ext cx="9144001" cy="151563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Google Shape;302;p36"/>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Gunshot Detection</a:t>
            </a:r>
            <a:endParaRPr/>
          </a:p>
        </p:txBody>
      </p:sp>
      <p:sp>
        <p:nvSpPr>
          <p:cNvPr id="303" name="Google Shape;303;p36"/>
          <p:cNvSpPr txBox="1"/>
          <p:nvPr>
            <p:ph idx="1" type="body"/>
          </p:nvPr>
        </p:nvSpPr>
        <p:spPr>
          <a:xfrm>
            <a:off x="311700" y="1266325"/>
            <a:ext cx="8520600" cy="35295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SzPts val="2400"/>
              <a:buChar char="●"/>
            </a:pPr>
            <a:r>
              <a:rPr lang="en" sz="2400"/>
              <a:t>Detection is handled by a pre-trained convolutional neural network.</a:t>
            </a:r>
            <a:endParaRPr sz="2400"/>
          </a:p>
          <a:p>
            <a:pPr indent="-381000" lvl="0" marL="457200" rtl="0" algn="l">
              <a:lnSpc>
                <a:spcPct val="115000"/>
              </a:lnSpc>
              <a:spcBef>
                <a:spcPts val="0"/>
              </a:spcBef>
              <a:spcAft>
                <a:spcPts val="0"/>
              </a:spcAft>
              <a:buSzPts val="2400"/>
              <a:buChar char="●"/>
            </a:pPr>
            <a:r>
              <a:rPr lang="en" sz="2400"/>
              <a:t>Our UI passes information gathered from the USB to a Python script using a named pipe.</a:t>
            </a:r>
            <a:endParaRPr sz="2400"/>
          </a:p>
          <a:p>
            <a:pPr indent="-381000" lvl="0" marL="457200" rtl="0" algn="l">
              <a:lnSpc>
                <a:spcPct val="115000"/>
              </a:lnSpc>
              <a:spcBef>
                <a:spcPts val="0"/>
              </a:spcBef>
              <a:spcAft>
                <a:spcPts val="0"/>
              </a:spcAft>
              <a:buSzPts val="2400"/>
              <a:buChar char="●"/>
            </a:pPr>
            <a:r>
              <a:rPr lang="en" sz="2400"/>
              <a:t>The Python script passes the data through a wavelet transform function before classifying it.</a:t>
            </a:r>
            <a:endParaRPr sz="2400"/>
          </a:p>
          <a:p>
            <a:pPr indent="-381000" lvl="0" marL="457200" rtl="0" algn="l">
              <a:lnSpc>
                <a:spcPct val="115000"/>
              </a:lnSpc>
              <a:spcBef>
                <a:spcPts val="0"/>
              </a:spcBef>
              <a:spcAft>
                <a:spcPts val="0"/>
              </a:spcAft>
              <a:buSzPts val="2400"/>
              <a:buChar char="●"/>
            </a:pPr>
            <a:r>
              <a:rPr lang="en" sz="2400"/>
              <a:t>The script passes a boolean value back to the UI through the pipe.</a:t>
            </a:r>
            <a:endParaRPr sz="24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Google Shape;308;g5dadcb6905_0_4"/>
          <p:cNvSpPr txBox="1"/>
          <p:nvPr>
            <p:ph type="title"/>
          </p:nvPr>
        </p:nvSpPr>
        <p:spPr>
          <a:xfrm>
            <a:off x="311700" y="64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Scalogram of a </a:t>
            </a:r>
            <a:r>
              <a:rPr lang="en"/>
              <a:t>Muzzle Blast</a:t>
            </a:r>
            <a:endParaRPr/>
          </a:p>
        </p:txBody>
      </p:sp>
      <p:sp>
        <p:nvSpPr>
          <p:cNvPr id="309" name="Google Shape;309;g5dadcb6905_0_4"/>
          <p:cNvSpPr txBox="1"/>
          <p:nvPr>
            <p:ph idx="1" type="body"/>
          </p:nvPr>
        </p:nvSpPr>
        <p:spPr>
          <a:xfrm>
            <a:off x="311700" y="3212100"/>
            <a:ext cx="8520600" cy="1576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White are near zero values, Blue are large negative values, and Red are large positive values</a:t>
            </a:r>
            <a:endParaRPr sz="1400"/>
          </a:p>
          <a:p>
            <a:pPr indent="-317500" lvl="0" marL="457200" rtl="0" algn="l">
              <a:spcBef>
                <a:spcPts val="0"/>
              </a:spcBef>
              <a:spcAft>
                <a:spcPts val="0"/>
              </a:spcAft>
              <a:buSzPts val="1400"/>
              <a:buChar char="●"/>
            </a:pPr>
            <a:r>
              <a:rPr lang="en" sz="1400"/>
              <a:t>Calculated using PyWavelets library, providing a 2D array of waveform magnitude values.</a:t>
            </a:r>
            <a:endParaRPr sz="1400"/>
          </a:p>
          <a:p>
            <a:pPr indent="-317500" lvl="0" marL="457200" rtl="0" algn="l">
              <a:spcBef>
                <a:spcPts val="0"/>
              </a:spcBef>
              <a:spcAft>
                <a:spcPts val="0"/>
              </a:spcAft>
              <a:buSzPts val="1400"/>
              <a:buChar char="●"/>
            </a:pPr>
            <a:r>
              <a:rPr lang="en" sz="1400"/>
              <a:t>Wavelet transform presents the data in “windows” of </a:t>
            </a:r>
            <a:r>
              <a:rPr lang="en" sz="1400"/>
              <a:t>frequency</a:t>
            </a:r>
            <a:r>
              <a:rPr lang="en" sz="1400"/>
              <a:t> and time, with resolution of both adjusting based on scale.</a:t>
            </a:r>
            <a:endParaRPr sz="1400"/>
          </a:p>
          <a:p>
            <a:pPr indent="-317500" lvl="0" marL="457200" rtl="0" algn="l">
              <a:spcBef>
                <a:spcPts val="0"/>
              </a:spcBef>
              <a:spcAft>
                <a:spcPts val="0"/>
              </a:spcAft>
              <a:buSzPts val="1400"/>
              <a:buChar char="●"/>
            </a:pPr>
            <a:r>
              <a:rPr lang="en" sz="1400"/>
              <a:t>A low scale represents data with high frequencies and a significant time resolution, with higher values presenting low frequency information over a small time resolution.</a:t>
            </a:r>
            <a:endParaRPr sz="1400"/>
          </a:p>
        </p:txBody>
      </p:sp>
      <p:pic>
        <p:nvPicPr>
          <p:cNvPr id="310" name="Google Shape;310;g5dadcb6905_0_4"/>
          <p:cNvPicPr preferRelativeResize="0"/>
          <p:nvPr/>
        </p:nvPicPr>
        <p:blipFill>
          <a:blip r:embed="rId3">
            <a:alphaModFix/>
          </a:blip>
          <a:stretch>
            <a:fillRect/>
          </a:stretch>
        </p:blipFill>
        <p:spPr>
          <a:xfrm>
            <a:off x="11914" y="719152"/>
            <a:ext cx="9120175" cy="252541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g5dadcb6905_0_11"/>
          <p:cNvSpPr txBox="1"/>
          <p:nvPr>
            <p:ph type="title"/>
          </p:nvPr>
        </p:nvSpPr>
        <p:spPr>
          <a:xfrm>
            <a:off x="311700" y="368825"/>
            <a:ext cx="4446600" cy="127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Convolutional Neural Network</a:t>
            </a:r>
            <a:endParaRPr/>
          </a:p>
        </p:txBody>
      </p:sp>
      <p:sp>
        <p:nvSpPr>
          <p:cNvPr id="316" name="Google Shape;316;g5dadcb6905_0_11"/>
          <p:cNvSpPr txBox="1"/>
          <p:nvPr>
            <p:ph idx="1" type="body"/>
          </p:nvPr>
        </p:nvSpPr>
        <p:spPr>
          <a:xfrm>
            <a:off x="311700" y="1647325"/>
            <a:ext cx="43842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Training is handled in Python, utilizing an original training and testing dataset.</a:t>
            </a:r>
            <a:endParaRPr/>
          </a:p>
          <a:p>
            <a:pPr indent="-342900" lvl="0" marL="457200" rtl="0" algn="l">
              <a:spcBef>
                <a:spcPts val="0"/>
              </a:spcBef>
              <a:spcAft>
                <a:spcPts val="0"/>
              </a:spcAft>
              <a:buSzPts val="1800"/>
              <a:buChar char="●"/>
            </a:pPr>
            <a:r>
              <a:rPr lang="en"/>
              <a:t>Google </a:t>
            </a:r>
            <a:r>
              <a:rPr lang="en"/>
              <a:t>Collaboratory</a:t>
            </a:r>
            <a:r>
              <a:rPr lang="en"/>
              <a:t> is used to speed up training and testing time.</a:t>
            </a:r>
            <a:endParaRPr/>
          </a:p>
          <a:p>
            <a:pPr indent="-342900" lvl="0" marL="457200" rtl="0" algn="l">
              <a:spcBef>
                <a:spcPts val="0"/>
              </a:spcBef>
              <a:spcAft>
                <a:spcPts val="0"/>
              </a:spcAft>
              <a:buSzPts val="1800"/>
              <a:buChar char="●"/>
            </a:pPr>
            <a:r>
              <a:rPr lang="en"/>
              <a:t>Training, Testing, and Implementation is handled by the Keras library, using TensorFlow as the backend.</a:t>
            </a:r>
            <a:endParaRPr/>
          </a:p>
        </p:txBody>
      </p:sp>
      <p:pic>
        <p:nvPicPr>
          <p:cNvPr id="317" name="Google Shape;317;g5dadcb6905_0_11"/>
          <p:cNvPicPr preferRelativeResize="0"/>
          <p:nvPr/>
        </p:nvPicPr>
        <p:blipFill>
          <a:blip r:embed="rId3">
            <a:alphaModFix/>
          </a:blip>
          <a:stretch>
            <a:fillRect/>
          </a:stretch>
        </p:blipFill>
        <p:spPr>
          <a:xfrm>
            <a:off x="4930971" y="287237"/>
            <a:ext cx="4136829" cy="4569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4"/>
          <p:cNvSpPr txBox="1"/>
          <p:nvPr>
            <p:ph type="title"/>
          </p:nvPr>
        </p:nvSpPr>
        <p:spPr>
          <a:xfrm>
            <a:off x="311700" y="2926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Requirements and Specifications</a:t>
            </a:r>
            <a:endParaRPr/>
          </a:p>
        </p:txBody>
      </p:sp>
      <p:graphicFrame>
        <p:nvGraphicFramePr>
          <p:cNvPr id="85" name="Google Shape;85;p4"/>
          <p:cNvGraphicFramePr/>
          <p:nvPr/>
        </p:nvGraphicFramePr>
        <p:xfrm>
          <a:off x="585475" y="1207825"/>
          <a:ext cx="3000000" cy="3000000"/>
        </p:xfrm>
        <a:graphic>
          <a:graphicData uri="http://schemas.openxmlformats.org/drawingml/2006/table">
            <a:tbl>
              <a:tblPr>
                <a:noFill/>
                <a:tableStyleId>{0468337D-BDD5-48E8-B8FA-AD4E92F7374B}</a:tableStyleId>
              </a:tblPr>
              <a:tblGrid>
                <a:gridCol w="3596000"/>
                <a:gridCol w="1618700"/>
                <a:gridCol w="1432100"/>
                <a:gridCol w="1326250"/>
              </a:tblGrid>
              <a:tr h="396200">
                <a:tc>
                  <a:txBody>
                    <a:bodyPr/>
                    <a:lstStyle/>
                    <a:p>
                      <a:pPr indent="0" lvl="0" marL="0" marR="0" rtl="0" algn="ctr">
                        <a:lnSpc>
                          <a:spcPct val="100000"/>
                        </a:lnSpc>
                        <a:spcBef>
                          <a:spcPts val="0"/>
                        </a:spcBef>
                        <a:spcAft>
                          <a:spcPts val="0"/>
                        </a:spcAft>
                        <a:buNone/>
                      </a:pPr>
                      <a:r>
                        <a:t/>
                      </a:r>
                      <a:endParaRPr sz="1400" u="none" cap="none" strike="noStrike"/>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
                        <a:t>Target</a:t>
                      </a:r>
                      <a:endParaRPr b="1" sz="1400" u="none" cap="none" strike="noStrike"/>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
                        <a:t>Tested Within</a:t>
                      </a:r>
                      <a:endParaRPr b="1" sz="1400" u="none" cap="none" strike="noStrike"/>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
                        <a:t>Units</a:t>
                      </a:r>
                      <a:endParaRPr b="1" sz="1400" u="none" cap="none" strike="noStrike"/>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72575">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t>Has a maximum range of:</a:t>
                      </a:r>
                      <a:endParaRPr b="1" sz="1400" u="none" cap="none" strike="noStrike"/>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250</a:t>
                      </a:r>
                      <a:endParaRPr sz="1400" u="none" cap="none" strike="noStrike"/>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a:t>160</a:t>
                      </a:r>
                      <a:endParaRPr sz="1400" u="none" cap="none" strike="noStrike"/>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Meters</a:t>
                      </a:r>
                      <a:endParaRPr sz="1400" u="none" cap="none" strike="noStrike"/>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72575">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t>Locate gunshot</a:t>
                      </a:r>
                      <a:r>
                        <a:rPr b="1" lang="en"/>
                        <a:t> direction</a:t>
                      </a:r>
                      <a:r>
                        <a:rPr b="1" lang="en" sz="1400" u="none" cap="none" strike="noStrike"/>
                        <a:t> within:</a:t>
                      </a:r>
                      <a:endParaRPr b="1" sz="1400" u="none" cap="none" strike="noStrike"/>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5</a:t>
                      </a:r>
                      <a:endParaRPr sz="1400" u="none" cap="none" strike="noStrike"/>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a:t>1</a:t>
                      </a:r>
                      <a:endParaRPr sz="1400" u="none" cap="none" strike="noStrike"/>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a:t>Degrees</a:t>
                      </a:r>
                      <a:endParaRPr sz="1400" u="none" cap="none" strike="noStrike"/>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72575">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t>Can detect a gunshot with greater than:</a:t>
                      </a:r>
                      <a:endParaRPr b="1" sz="1400" u="none" cap="none" strike="noStrike"/>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9</a:t>
                      </a:r>
                      <a:r>
                        <a:rPr lang="en"/>
                        <a:t>5</a:t>
                      </a:r>
                      <a:r>
                        <a:rPr lang="en" sz="1400" u="none" cap="none" strike="noStrike"/>
                        <a:t>%</a:t>
                      </a:r>
                      <a:endParaRPr sz="1400" u="none" cap="none" strike="noStrike"/>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a:t>99.2%</a:t>
                      </a:r>
                      <a:endParaRPr sz="1400" u="none" cap="none" strike="noStrike"/>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Accuracy</a:t>
                      </a:r>
                      <a:endParaRPr sz="1400" u="none" cap="none" strike="noStrike"/>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6200">
                <a:tc>
                  <a:txBody>
                    <a:bodyPr/>
                    <a:lstStyle/>
                    <a:p>
                      <a:pPr indent="0" lvl="0" marL="0" marR="0" rtl="0" algn="ctr">
                        <a:lnSpc>
                          <a:spcPct val="100000"/>
                        </a:lnSpc>
                        <a:spcBef>
                          <a:spcPts val="0"/>
                        </a:spcBef>
                        <a:spcAft>
                          <a:spcPts val="0"/>
                        </a:spcAft>
                        <a:buClr>
                          <a:srgbClr val="000000"/>
                        </a:buClr>
                        <a:buSzPts val="1400"/>
                        <a:buFont typeface="Arial"/>
                        <a:buNone/>
                      </a:pPr>
                      <a:r>
                        <a:rPr b="1" lang="en"/>
                        <a:t>Identify and display gunshot within</a:t>
                      </a:r>
                      <a:r>
                        <a:rPr b="1" lang="en" sz="1400" u="none" cap="none" strike="noStrike"/>
                        <a:t>:</a:t>
                      </a:r>
                      <a:endParaRPr b="1" sz="1400" u="none" cap="none" strike="noStrike"/>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2</a:t>
                      </a:r>
                      <a:endParaRPr sz="1400" u="none" cap="none" strike="noStrike"/>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a:t>.4</a:t>
                      </a:r>
                      <a:endParaRPr sz="1400" u="none" cap="none" strike="noStrike"/>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Seconds</a:t>
                      </a:r>
                      <a:endParaRPr sz="1400" u="none" cap="none" strike="noStrike"/>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6200">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t>Costs about:</a:t>
                      </a:r>
                      <a:endParaRPr b="1" sz="1400" u="none" cap="none" strike="noStrike"/>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a:t>1</a:t>
                      </a:r>
                      <a:r>
                        <a:rPr lang="en" sz="1400" u="none" cap="none" strike="noStrike"/>
                        <a:t>50</a:t>
                      </a:r>
                      <a:endParaRPr sz="1400" u="none" cap="none" strike="noStrike"/>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a:t>100</a:t>
                      </a:r>
                      <a:endParaRPr sz="1400" u="none" cap="none" strike="noStrike"/>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USD</a:t>
                      </a:r>
                      <a:endParaRPr sz="1400" u="none" cap="none" strike="noStrike"/>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6200">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t>Device dimensions:</a:t>
                      </a:r>
                      <a:endParaRPr b="1" sz="1400" u="none" cap="none" strike="noStrike"/>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100 x 100 x 50</a:t>
                      </a:r>
                      <a:endParaRPr sz="1400" u="none" cap="none" strike="noStrike"/>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a:t>100 x 100 x 50</a:t>
                      </a:r>
                      <a:endParaRPr sz="1400" u="none" cap="none" strike="noStrike"/>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Centimeters</a:t>
                      </a:r>
                      <a:endParaRPr sz="1400" u="none" cap="none" strike="noStrike"/>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72575">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t>For audio sensors, has at least:</a:t>
                      </a:r>
                      <a:endParaRPr b="1" sz="1400" u="none" cap="none" strike="noStrike"/>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5</a:t>
                      </a:r>
                      <a:endParaRPr sz="1400" u="none" cap="none" strike="noStrike"/>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a:t>5</a:t>
                      </a:r>
                      <a:endParaRPr sz="1400" u="none" cap="none" strike="noStrike"/>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Microphones</a:t>
                      </a:r>
                      <a:endParaRPr sz="1400" u="none" cap="none" strike="noStrike"/>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Google Shape;322;p38"/>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Network Architecture</a:t>
            </a:r>
            <a:endParaRPr/>
          </a:p>
        </p:txBody>
      </p:sp>
      <p:sp>
        <p:nvSpPr>
          <p:cNvPr id="323" name="Google Shape;323;p38"/>
          <p:cNvSpPr txBox="1"/>
          <p:nvPr>
            <p:ph idx="1" type="body"/>
          </p:nvPr>
        </p:nvSpPr>
        <p:spPr>
          <a:xfrm>
            <a:off x="6900" y="1266325"/>
            <a:ext cx="4924200" cy="35280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3 2D Convolutional Layers with a Tanh activation function and 2D Max Pooling.</a:t>
            </a:r>
            <a:endParaRPr/>
          </a:p>
          <a:p>
            <a:pPr indent="-342900" lvl="0" marL="457200" rtl="0" algn="l">
              <a:lnSpc>
                <a:spcPct val="115000"/>
              </a:lnSpc>
              <a:spcBef>
                <a:spcPts val="0"/>
              </a:spcBef>
              <a:spcAft>
                <a:spcPts val="0"/>
              </a:spcAft>
              <a:buSzPts val="1800"/>
              <a:buChar char="●"/>
            </a:pPr>
            <a:r>
              <a:rPr lang="en"/>
              <a:t>A dropout layer set to a rate of 25%.</a:t>
            </a:r>
            <a:endParaRPr/>
          </a:p>
          <a:p>
            <a:pPr indent="-342900" lvl="0" marL="457200" rtl="0" algn="l">
              <a:lnSpc>
                <a:spcPct val="115000"/>
              </a:lnSpc>
              <a:spcBef>
                <a:spcPts val="0"/>
              </a:spcBef>
              <a:spcAft>
                <a:spcPts val="0"/>
              </a:spcAft>
              <a:buSzPts val="1800"/>
              <a:buChar char="●"/>
            </a:pPr>
            <a:r>
              <a:rPr lang="en"/>
              <a:t>A flatten layer to flatten the data into a format readable for the fully-connected layer.</a:t>
            </a:r>
            <a:endParaRPr/>
          </a:p>
          <a:p>
            <a:pPr indent="-342900" lvl="0" marL="457200" rtl="0" algn="l">
              <a:lnSpc>
                <a:spcPct val="115000"/>
              </a:lnSpc>
              <a:spcBef>
                <a:spcPts val="0"/>
              </a:spcBef>
              <a:spcAft>
                <a:spcPts val="0"/>
              </a:spcAft>
              <a:buSzPts val="1800"/>
              <a:buChar char="●"/>
            </a:pPr>
            <a:r>
              <a:rPr lang="en"/>
              <a:t>A fully-connected output layer with a sigmoid activation function.</a:t>
            </a:r>
            <a:endParaRPr/>
          </a:p>
          <a:p>
            <a:pPr indent="-342900" lvl="0" marL="457200" rtl="0" algn="l">
              <a:lnSpc>
                <a:spcPct val="115000"/>
              </a:lnSpc>
              <a:spcBef>
                <a:spcPts val="0"/>
              </a:spcBef>
              <a:spcAft>
                <a:spcPts val="0"/>
              </a:spcAft>
              <a:buSzPts val="1800"/>
              <a:buChar char="●"/>
            </a:pPr>
            <a:r>
              <a:rPr lang="en"/>
              <a:t>Binary Cross Entropy Loss Function.</a:t>
            </a:r>
            <a:endParaRPr/>
          </a:p>
          <a:p>
            <a:pPr indent="-342900" lvl="0" marL="457200" rtl="0" algn="l">
              <a:lnSpc>
                <a:spcPct val="115000"/>
              </a:lnSpc>
              <a:spcBef>
                <a:spcPts val="0"/>
              </a:spcBef>
              <a:spcAft>
                <a:spcPts val="0"/>
              </a:spcAft>
              <a:buSzPts val="1800"/>
              <a:buChar char="●"/>
            </a:pPr>
            <a:r>
              <a:rPr lang="en"/>
              <a:t>Adam Optimization Function.</a:t>
            </a:r>
            <a:endParaRPr/>
          </a:p>
        </p:txBody>
      </p:sp>
      <p:pic>
        <p:nvPicPr>
          <p:cNvPr id="324" name="Google Shape;324;p38"/>
          <p:cNvPicPr preferRelativeResize="0"/>
          <p:nvPr/>
        </p:nvPicPr>
        <p:blipFill>
          <a:blip r:embed="rId3">
            <a:alphaModFix/>
          </a:blip>
          <a:stretch>
            <a:fillRect/>
          </a:stretch>
        </p:blipFill>
        <p:spPr>
          <a:xfrm>
            <a:off x="4930971" y="287237"/>
            <a:ext cx="4136829" cy="45690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Google Shape;329;g5db01777d6_3_5"/>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Final Test Accuracy</a:t>
            </a:r>
            <a:endParaRPr/>
          </a:p>
        </p:txBody>
      </p:sp>
      <p:sp>
        <p:nvSpPr>
          <p:cNvPr id="330" name="Google Shape;330;g5db01777d6_3_5"/>
          <p:cNvSpPr txBox="1"/>
          <p:nvPr>
            <p:ph idx="1" type="body"/>
          </p:nvPr>
        </p:nvSpPr>
        <p:spPr>
          <a:xfrm>
            <a:off x="193275" y="1266325"/>
            <a:ext cx="4737600" cy="3528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The gunshot dataset was gathered using a secondary microphone. In final testing the network achieved an accuracy of 59/60 (99.167% accuracy based on loss).</a:t>
            </a:r>
            <a:endParaRPr/>
          </a:p>
        </p:txBody>
      </p:sp>
      <p:pic>
        <p:nvPicPr>
          <p:cNvPr id="331" name="Google Shape;331;g5db01777d6_3_5"/>
          <p:cNvPicPr preferRelativeResize="0"/>
          <p:nvPr/>
        </p:nvPicPr>
        <p:blipFill>
          <a:blip r:embed="rId3">
            <a:alphaModFix/>
          </a:blip>
          <a:stretch>
            <a:fillRect/>
          </a:stretch>
        </p:blipFill>
        <p:spPr>
          <a:xfrm>
            <a:off x="4930971" y="287237"/>
            <a:ext cx="4136829" cy="45690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Google Shape;336;p41"/>
          <p:cNvSpPr txBox="1"/>
          <p:nvPr>
            <p:ph type="title"/>
          </p:nvPr>
        </p:nvSpPr>
        <p:spPr>
          <a:xfrm>
            <a:off x="311700" y="3721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User Interface</a:t>
            </a:r>
            <a:endParaRPr/>
          </a:p>
        </p:txBody>
      </p:sp>
      <p:sp>
        <p:nvSpPr>
          <p:cNvPr id="337" name="Google Shape;337;p41"/>
          <p:cNvSpPr txBox="1"/>
          <p:nvPr>
            <p:ph idx="1" type="body"/>
          </p:nvPr>
        </p:nvSpPr>
        <p:spPr>
          <a:xfrm>
            <a:off x="311700" y="1079525"/>
            <a:ext cx="8520600" cy="330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solidFill>
                  <a:srgbClr val="595959"/>
                </a:solidFill>
              </a:rPr>
              <a:t>A software program that a user can use in a computer to run the Project Minuteman system. </a:t>
            </a:r>
            <a:endParaRPr>
              <a:solidFill>
                <a:srgbClr val="595959"/>
              </a:solidFill>
            </a:endParaRPr>
          </a:p>
          <a:p>
            <a:pPr indent="0" lvl="0" marL="0" rtl="0" algn="l">
              <a:lnSpc>
                <a:spcPct val="115000"/>
              </a:lnSpc>
              <a:spcBef>
                <a:spcPts val="1600"/>
              </a:spcBef>
              <a:spcAft>
                <a:spcPts val="0"/>
              </a:spcAft>
              <a:buSzPts val="1800"/>
              <a:buNone/>
            </a:pPr>
            <a:r>
              <a:rPr lang="en">
                <a:solidFill>
                  <a:srgbClr val="595959"/>
                </a:solidFill>
              </a:rPr>
              <a:t>The main programming language used in making the interface will be C# Windows Forms, using Microsoft Visual Studio.</a:t>
            </a:r>
            <a:endParaRPr>
              <a:solidFill>
                <a:srgbClr val="595959"/>
              </a:solidFill>
            </a:endParaRPr>
          </a:p>
          <a:p>
            <a:pPr indent="0" lvl="0" marL="0" rtl="0" algn="l">
              <a:lnSpc>
                <a:spcPct val="115000"/>
              </a:lnSpc>
              <a:spcBef>
                <a:spcPts val="1600"/>
              </a:spcBef>
              <a:spcAft>
                <a:spcPts val="0"/>
              </a:spcAft>
              <a:buSzPts val="1800"/>
              <a:buNone/>
            </a:pPr>
            <a:r>
              <a:rPr lang="en">
                <a:solidFill>
                  <a:srgbClr val="595959"/>
                </a:solidFill>
              </a:rPr>
              <a:t>Main source of presentation for relaying information needed by the user like:</a:t>
            </a:r>
            <a:endParaRPr>
              <a:solidFill>
                <a:srgbClr val="595959"/>
              </a:solidFill>
            </a:endParaRPr>
          </a:p>
          <a:p>
            <a:pPr indent="-342900" lvl="0" marL="457200" rtl="0" algn="l">
              <a:lnSpc>
                <a:spcPct val="115000"/>
              </a:lnSpc>
              <a:spcBef>
                <a:spcPts val="0"/>
              </a:spcBef>
              <a:spcAft>
                <a:spcPts val="0"/>
              </a:spcAft>
              <a:buClr>
                <a:srgbClr val="595959"/>
              </a:buClr>
              <a:buSzPts val="1800"/>
              <a:buChar char="●"/>
            </a:pPr>
            <a:r>
              <a:rPr lang="en">
                <a:solidFill>
                  <a:srgbClr val="595959"/>
                </a:solidFill>
              </a:rPr>
              <a:t>A timestamp of when the gunshot was captured by the system</a:t>
            </a:r>
            <a:endParaRPr>
              <a:solidFill>
                <a:srgbClr val="595959"/>
              </a:solidFill>
            </a:endParaRPr>
          </a:p>
          <a:p>
            <a:pPr indent="-342900" lvl="0" marL="457200" rtl="0" algn="l">
              <a:lnSpc>
                <a:spcPct val="115000"/>
              </a:lnSpc>
              <a:spcBef>
                <a:spcPts val="0"/>
              </a:spcBef>
              <a:spcAft>
                <a:spcPts val="0"/>
              </a:spcAft>
              <a:buClr>
                <a:srgbClr val="595959"/>
              </a:buClr>
              <a:buSzPts val="1800"/>
              <a:buChar char="●"/>
            </a:pPr>
            <a:r>
              <a:rPr lang="en">
                <a:solidFill>
                  <a:srgbClr val="595959"/>
                </a:solidFill>
              </a:rPr>
              <a:t>An alert if a gunshot is detected or not</a:t>
            </a:r>
            <a:endParaRPr>
              <a:solidFill>
                <a:srgbClr val="595959"/>
              </a:solidFill>
            </a:endParaRPr>
          </a:p>
          <a:p>
            <a:pPr indent="-342900" lvl="0" marL="457200" rtl="0" algn="l">
              <a:lnSpc>
                <a:spcPct val="115000"/>
              </a:lnSpc>
              <a:spcBef>
                <a:spcPts val="0"/>
              </a:spcBef>
              <a:spcAft>
                <a:spcPts val="0"/>
              </a:spcAft>
              <a:buClr>
                <a:srgbClr val="595959"/>
              </a:buClr>
              <a:buSzPts val="1800"/>
              <a:buChar char="●"/>
            </a:pPr>
            <a:r>
              <a:rPr lang="en">
                <a:solidFill>
                  <a:srgbClr val="595959"/>
                </a:solidFill>
              </a:rPr>
              <a:t>General direction of where the audio was captured relative to the Minuteman system using the Google Maps Satellite View</a:t>
            </a:r>
            <a:endParaRPr>
              <a:solidFill>
                <a:srgbClr val="595959"/>
              </a:solidFill>
            </a:endParaRPr>
          </a:p>
          <a:p>
            <a:pPr indent="0" lvl="0" marL="457200" rtl="0" algn="l">
              <a:lnSpc>
                <a:spcPct val="115000"/>
              </a:lnSpc>
              <a:spcBef>
                <a:spcPts val="0"/>
              </a:spcBef>
              <a:spcAft>
                <a:spcPts val="0"/>
              </a:spcAft>
              <a:buNone/>
            </a:pPr>
            <a:r>
              <a:t/>
            </a:r>
            <a:endParaRPr>
              <a:solidFill>
                <a:srgbClr val="595959"/>
              </a:solidFill>
            </a:endParaRPr>
          </a:p>
          <a:p>
            <a:pPr indent="0" lvl="0" marL="457200" rtl="0" algn="l">
              <a:lnSpc>
                <a:spcPct val="115000"/>
              </a:lnSpc>
              <a:spcBef>
                <a:spcPts val="0"/>
              </a:spcBef>
              <a:spcAft>
                <a:spcPts val="0"/>
              </a:spcAft>
              <a:buNone/>
            </a:pPr>
            <a:r>
              <a:t/>
            </a:r>
            <a:endParaRPr>
              <a:solidFill>
                <a:srgbClr val="595959"/>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sp>
        <p:nvSpPr>
          <p:cNvPr id="342" name="Google Shape;342;p42"/>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User Interface Traits</a:t>
            </a:r>
            <a:endParaRPr/>
          </a:p>
        </p:txBody>
      </p:sp>
      <p:sp>
        <p:nvSpPr>
          <p:cNvPr id="343" name="Google Shape;343;p42"/>
          <p:cNvSpPr txBox="1"/>
          <p:nvPr>
            <p:ph idx="1" type="body"/>
          </p:nvPr>
        </p:nvSpPr>
        <p:spPr>
          <a:xfrm>
            <a:off x="311700" y="1557925"/>
            <a:ext cx="8520600" cy="33027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t>In future development, users can install the software from the group’s website</a:t>
            </a:r>
            <a:endParaRPr/>
          </a:p>
          <a:p>
            <a:pPr indent="-342900" lvl="0" marL="457200" rtl="0" algn="l">
              <a:lnSpc>
                <a:spcPct val="150000"/>
              </a:lnSpc>
              <a:spcBef>
                <a:spcPts val="0"/>
              </a:spcBef>
              <a:spcAft>
                <a:spcPts val="0"/>
              </a:spcAft>
              <a:buSzPts val="1800"/>
              <a:buChar char="●"/>
            </a:pPr>
            <a:r>
              <a:rPr lang="en"/>
              <a:t>Have the ability to create an account and log in/log off with ease so each user can have their own workspace</a:t>
            </a:r>
            <a:endParaRPr/>
          </a:p>
          <a:p>
            <a:pPr indent="-342900" lvl="0" marL="457200" rtl="0" algn="l">
              <a:lnSpc>
                <a:spcPct val="150000"/>
              </a:lnSpc>
              <a:spcBef>
                <a:spcPts val="0"/>
              </a:spcBef>
              <a:spcAft>
                <a:spcPts val="0"/>
              </a:spcAft>
              <a:buSzPts val="1800"/>
              <a:buChar char="●"/>
            </a:pPr>
            <a:r>
              <a:rPr lang="en"/>
              <a:t>Convenience to be able to run in the background to acquire the necessary information</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Google Shape;348;g5db01777d6_2_2"/>
          <p:cNvSpPr txBox="1"/>
          <p:nvPr>
            <p:ph type="title"/>
          </p:nvPr>
        </p:nvSpPr>
        <p:spPr>
          <a:xfrm>
            <a:off x="311700" y="20557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User Interface Process</a:t>
            </a:r>
            <a:endParaRPr/>
          </a:p>
        </p:txBody>
      </p:sp>
      <p:sp>
        <p:nvSpPr>
          <p:cNvPr id="349" name="Google Shape;349;g5db01777d6_2_2"/>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arenR"/>
            </a:pPr>
            <a:r>
              <a:rPr lang="en"/>
              <a:t>When Record button is pressed, data is sent from the USB to the Neural Network to initialize and for training/testing.</a:t>
            </a:r>
            <a:endParaRPr/>
          </a:p>
          <a:p>
            <a:pPr indent="-342900" lvl="0" marL="457200" rtl="0" algn="l">
              <a:spcBef>
                <a:spcPts val="0"/>
              </a:spcBef>
              <a:spcAft>
                <a:spcPts val="0"/>
              </a:spcAft>
              <a:buSzPts val="1800"/>
              <a:buAutoNum type="arabicParenR"/>
            </a:pPr>
            <a:r>
              <a:rPr lang="en"/>
              <a:t>Once the network determines if a gunshot is detected, it sends a boolean back.</a:t>
            </a:r>
            <a:endParaRPr/>
          </a:p>
          <a:p>
            <a:pPr indent="-342900" lvl="0" marL="457200" rtl="0" algn="l">
              <a:spcBef>
                <a:spcPts val="0"/>
              </a:spcBef>
              <a:spcAft>
                <a:spcPts val="0"/>
              </a:spcAft>
              <a:buSzPts val="1800"/>
              <a:buAutoNum type="arabicParenR"/>
            </a:pPr>
            <a:r>
              <a:rPr lang="en"/>
              <a:t>The data is then sent into the algorithms to be able to acquire the direction vector that is converted to latitude and longitude for a general direction.</a:t>
            </a:r>
            <a:endParaRPr/>
          </a:p>
          <a:p>
            <a:pPr indent="-342900" lvl="0" marL="457200" rtl="0" algn="l">
              <a:spcBef>
                <a:spcPts val="0"/>
              </a:spcBef>
              <a:spcAft>
                <a:spcPts val="0"/>
              </a:spcAft>
              <a:buSzPts val="1800"/>
              <a:buAutoNum type="arabicParenR"/>
            </a:pPr>
            <a:r>
              <a:rPr lang="en"/>
              <a:t>The timestamps, alerts, and general direction line are all shown in the main interface. The microphone system is shown by a marker with an arrow indicating general direction of the audio.</a:t>
            </a:r>
            <a:endParaRPr/>
          </a:p>
          <a:p>
            <a:pPr indent="-342900" lvl="0" marL="457200" rtl="0" algn="l">
              <a:spcBef>
                <a:spcPts val="0"/>
              </a:spcBef>
              <a:spcAft>
                <a:spcPts val="0"/>
              </a:spcAft>
              <a:buSzPts val="1800"/>
              <a:buAutoNum type="arabicParenR"/>
            </a:pPr>
            <a:r>
              <a:rPr lang="en"/>
              <a:t>The whole process is halted when the Stop button is pressed.</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Google Shape;354;g5db01777d6_1_0"/>
          <p:cNvSpPr txBox="1"/>
          <p:nvPr>
            <p:ph type="title"/>
          </p:nvPr>
        </p:nvSpPr>
        <p:spPr>
          <a:xfrm>
            <a:off x="311700" y="2182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Main Interface View</a:t>
            </a:r>
            <a:endParaRPr/>
          </a:p>
        </p:txBody>
      </p:sp>
      <p:pic>
        <p:nvPicPr>
          <p:cNvPr id="355" name="Google Shape;355;g5db01777d6_1_0"/>
          <p:cNvPicPr preferRelativeResize="0"/>
          <p:nvPr/>
        </p:nvPicPr>
        <p:blipFill>
          <a:blip r:embed="rId3">
            <a:alphaModFix/>
          </a:blip>
          <a:stretch>
            <a:fillRect/>
          </a:stretch>
        </p:blipFill>
        <p:spPr>
          <a:xfrm>
            <a:off x="311700" y="1152425"/>
            <a:ext cx="5659149" cy="3493026"/>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sp>
        <p:nvSpPr>
          <p:cNvPr id="360" name="Google Shape;360;p43"/>
          <p:cNvSpPr txBox="1"/>
          <p:nvPr>
            <p:ph type="title"/>
          </p:nvPr>
        </p:nvSpPr>
        <p:spPr>
          <a:xfrm>
            <a:off x="311700" y="1967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UML</a:t>
            </a:r>
            <a:endParaRPr/>
          </a:p>
        </p:txBody>
      </p:sp>
      <p:pic>
        <p:nvPicPr>
          <p:cNvPr id="361" name="Google Shape;361;p43"/>
          <p:cNvPicPr preferRelativeResize="0"/>
          <p:nvPr/>
        </p:nvPicPr>
        <p:blipFill>
          <a:blip r:embed="rId3">
            <a:alphaModFix/>
          </a:blip>
          <a:stretch>
            <a:fillRect/>
          </a:stretch>
        </p:blipFill>
        <p:spPr>
          <a:xfrm>
            <a:off x="2094525" y="1092000"/>
            <a:ext cx="4601250" cy="31813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sp>
        <p:nvSpPr>
          <p:cNvPr id="366" name="Google Shape;366;p44"/>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Work Distribution</a:t>
            </a:r>
            <a:endParaRPr/>
          </a:p>
        </p:txBody>
      </p:sp>
      <p:graphicFrame>
        <p:nvGraphicFramePr>
          <p:cNvPr id="367" name="Google Shape;367;p44"/>
          <p:cNvGraphicFramePr/>
          <p:nvPr/>
        </p:nvGraphicFramePr>
        <p:xfrm>
          <a:off x="311625" y="1428750"/>
          <a:ext cx="3000000" cy="3000000"/>
        </p:xfrm>
        <a:graphic>
          <a:graphicData uri="http://schemas.openxmlformats.org/drawingml/2006/table">
            <a:tbl>
              <a:tblPr>
                <a:noFill/>
                <a:tableStyleId>{0468337D-BDD5-48E8-B8FA-AD4E92F7374B}</a:tableStyleId>
              </a:tblPr>
              <a:tblGrid>
                <a:gridCol w="2031300"/>
                <a:gridCol w="811950"/>
                <a:gridCol w="785400"/>
                <a:gridCol w="1155250"/>
                <a:gridCol w="844600"/>
                <a:gridCol w="1125700"/>
                <a:gridCol w="1125700"/>
              </a:tblGrid>
              <a:tr h="381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PCB Design</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Power</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Embedded Prog.</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Sensor Config</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Data Processing</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GUI</a:t>
                      </a:r>
                      <a:endParaRPr sz="1400" u="none" cap="none" strike="noStrike"/>
                    </a:p>
                  </a:txBody>
                  <a:tcPr marT="91425" marB="91425" marR="91425" marL="91425" anchor="ct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Nathan Cunanan, CpE</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S</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t>P</a:t>
                      </a:r>
                      <a:endParaRPr b="1" sz="1400" u="none" cap="none" strike="noStrike"/>
                    </a:p>
                  </a:txBody>
                  <a:tcPr marT="91425" marB="91425" marR="91425" marL="91425" anchor="ct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Nathaniel Dunn, EE</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t>P</a:t>
                      </a:r>
                      <a:endParaRPr b="1"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t>P</a:t>
                      </a:r>
                      <a:endParaRPr b="1"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S</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Daniel Vicenti, CpE</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t>P</a:t>
                      </a:r>
                      <a:endParaRPr b="1"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S</a:t>
                      </a:r>
                      <a:endParaRPr sz="1400" u="none" cap="none" strike="noStrike"/>
                    </a:p>
                  </a:txBody>
                  <a:tcPr marT="91425" marB="91425" marR="91425" marL="91425" anchor="ct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Eric Watson, CpE+EE</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S</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t>P</a:t>
                      </a:r>
                      <a:endParaRPr b="1"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S</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Adam Bush, CpE</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S</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t>P</a:t>
                      </a:r>
                      <a:endParaRPr b="1"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S</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tc>
              </a:tr>
            </a:tbl>
          </a:graphicData>
        </a:graphic>
      </p:graphicFrame>
      <p:sp>
        <p:nvSpPr>
          <p:cNvPr id="368" name="Google Shape;368;p44"/>
          <p:cNvSpPr txBox="1"/>
          <p:nvPr/>
        </p:nvSpPr>
        <p:spPr>
          <a:xfrm>
            <a:off x="311700" y="4136625"/>
            <a:ext cx="3981900" cy="70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pen Sans"/>
                <a:ea typeface="Open Sans"/>
                <a:cs typeface="Open Sans"/>
                <a:sym typeface="Open Sans"/>
              </a:rPr>
              <a:t>P</a:t>
            </a:r>
            <a:r>
              <a:rPr b="0" i="0" lang="en" sz="1400" u="none" cap="none" strike="noStrike">
                <a:solidFill>
                  <a:srgbClr val="000000"/>
                </a:solidFill>
                <a:latin typeface="Open Sans"/>
                <a:ea typeface="Open Sans"/>
                <a:cs typeface="Open Sans"/>
                <a:sym typeface="Open Sans"/>
              </a:rPr>
              <a:t>rimary, </a:t>
            </a:r>
            <a:r>
              <a:rPr b="1" i="0" lang="en" sz="1400" u="none" cap="none" strike="noStrike">
                <a:solidFill>
                  <a:srgbClr val="000000"/>
                </a:solidFill>
                <a:latin typeface="Open Sans"/>
                <a:ea typeface="Open Sans"/>
                <a:cs typeface="Open Sans"/>
                <a:sym typeface="Open Sans"/>
              </a:rPr>
              <a:t>S</a:t>
            </a:r>
            <a:r>
              <a:rPr b="0" i="0" lang="en" sz="1400" u="none" cap="none" strike="noStrike">
                <a:solidFill>
                  <a:srgbClr val="000000"/>
                </a:solidFill>
                <a:latin typeface="Open Sans"/>
                <a:ea typeface="Open Sans"/>
                <a:cs typeface="Open Sans"/>
                <a:sym typeface="Open Sans"/>
              </a:rPr>
              <a:t>econdary</a:t>
            </a:r>
            <a:endParaRPr b="0" i="0" sz="1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2" name="Shape 372"/>
        <p:cNvGrpSpPr/>
        <p:nvPr/>
      </p:nvGrpSpPr>
      <p:grpSpPr>
        <a:xfrm>
          <a:off x="0" y="0"/>
          <a:ext cx="0" cy="0"/>
          <a:chOff x="0" y="0"/>
          <a:chExt cx="0" cy="0"/>
        </a:xfrm>
      </p:grpSpPr>
      <p:sp>
        <p:nvSpPr>
          <p:cNvPr id="373" name="Google Shape;373;p46"/>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Project Budget and Financing</a:t>
            </a:r>
            <a:endParaRPr/>
          </a:p>
        </p:txBody>
      </p:sp>
      <p:graphicFrame>
        <p:nvGraphicFramePr>
          <p:cNvPr id="374" name="Google Shape;374;p46"/>
          <p:cNvGraphicFramePr/>
          <p:nvPr/>
        </p:nvGraphicFramePr>
        <p:xfrm>
          <a:off x="888900" y="1394000"/>
          <a:ext cx="3000000" cy="3000000"/>
        </p:xfrm>
        <a:graphic>
          <a:graphicData uri="http://schemas.openxmlformats.org/drawingml/2006/table">
            <a:tbl>
              <a:tblPr>
                <a:noFill/>
                <a:tableStyleId>{0468337D-BDD5-48E8-B8FA-AD4E92F7374B}</a:tableStyleId>
              </a:tblPr>
              <a:tblGrid>
                <a:gridCol w="1102750"/>
                <a:gridCol w="834225"/>
                <a:gridCol w="791775"/>
                <a:gridCol w="848350"/>
                <a:gridCol w="1116825"/>
                <a:gridCol w="805975"/>
                <a:gridCol w="834225"/>
                <a:gridCol w="904875"/>
              </a:tblGrid>
              <a:tr h="381000">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t>Material/Part</a:t>
                      </a:r>
                      <a:endParaRPr b="1"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t>Quantity</a:t>
                      </a:r>
                      <a:endParaRPr b="1"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t>Price ($)</a:t>
                      </a:r>
                      <a:endParaRPr b="1"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t>Total ($)</a:t>
                      </a:r>
                      <a:endParaRPr b="1" sz="1200" u="none" cap="none" strike="noStrike"/>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t>Material/Part</a:t>
                      </a:r>
                      <a:endParaRPr b="1" sz="12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t>Quantity</a:t>
                      </a:r>
                      <a:endParaRPr b="1" sz="12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t>Price ($)</a:t>
                      </a:r>
                      <a:endParaRPr b="1" sz="12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t>Total ($)</a:t>
                      </a:r>
                      <a:endParaRPr b="1" sz="12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Arduino Due</a:t>
                      </a:r>
                      <a:endParaRPr sz="12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1</a:t>
                      </a:r>
                      <a:endParaRPr sz="12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48.00</a:t>
                      </a:r>
                      <a:endParaRPr sz="12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48.00</a:t>
                      </a:r>
                      <a:endParaRPr sz="12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Gyroscope</a:t>
                      </a:r>
                      <a:endParaRPr sz="1200" u="none" cap="none" strike="noStrike"/>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1</a:t>
                      </a:r>
                      <a:endParaRPr sz="1200" u="none" cap="none" strike="noStrike"/>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34.34</a:t>
                      </a:r>
                      <a:endParaRPr sz="1200" u="none" cap="none" strike="noStrike"/>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34.34</a:t>
                      </a:r>
                      <a:endParaRPr sz="1200" u="none" cap="none" strike="noStrike"/>
                    </a:p>
                  </a:txBody>
                  <a:tcPr marT="91425" marB="91425" marR="91425" marL="91425" anchor="ctr">
                    <a:lnT cap="flat" cmpd="sng" w="9525">
                      <a:solidFill>
                        <a:srgbClr val="9E9E9E"/>
                      </a:solidFill>
                      <a:prstDash val="solid"/>
                      <a:round/>
                      <a:headEnd len="sm" w="sm" type="none"/>
                      <a:tailEnd len="sm" w="sm" type="none"/>
                    </a:lnT>
                  </a:tcPr>
                </a:tc>
              </a:tr>
              <a:tr h="381000">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MCU</a:t>
                      </a:r>
                      <a:endParaRPr sz="12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a:t>2</a:t>
                      </a:r>
                      <a:endParaRPr sz="12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a:t>11.54</a:t>
                      </a:r>
                      <a:endParaRPr sz="12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a:t>23.08</a:t>
                      </a:r>
                      <a:endParaRPr sz="12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GPS Module</a:t>
                      </a:r>
                      <a:endParaRPr sz="12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1</a:t>
                      </a:r>
                      <a:endParaRPr sz="12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15.99</a:t>
                      </a:r>
                      <a:endParaRPr sz="12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15.99</a:t>
                      </a:r>
                      <a:endParaRPr sz="1200" u="none" cap="none" strike="noStrike"/>
                    </a:p>
                  </a:txBody>
                  <a:tcPr marT="91425" marB="91425" marR="91425" marL="91425" anchor="ctr"/>
                </a:tc>
              </a:tr>
              <a:tr h="381000">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Power Adapter</a:t>
                      </a:r>
                      <a:endParaRPr sz="12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2</a:t>
                      </a:r>
                      <a:endParaRPr sz="12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2.99</a:t>
                      </a:r>
                      <a:endParaRPr sz="12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2.99</a:t>
                      </a:r>
                      <a:endParaRPr sz="12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Temp Probe</a:t>
                      </a:r>
                      <a:endParaRPr sz="12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1</a:t>
                      </a:r>
                      <a:endParaRPr sz="12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8.20</a:t>
                      </a:r>
                      <a:endParaRPr sz="12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8.20</a:t>
                      </a:r>
                      <a:endParaRPr sz="1200" u="none" cap="none" strike="noStrike"/>
                    </a:p>
                  </a:txBody>
                  <a:tcPr marT="91425" marB="91425" marR="91425" marL="91425" anchor="ctr"/>
                </a:tc>
              </a:tr>
              <a:tr h="381000">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V Regulator</a:t>
                      </a:r>
                      <a:endParaRPr sz="12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2</a:t>
                      </a:r>
                      <a:endParaRPr sz="12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17.31</a:t>
                      </a:r>
                      <a:endParaRPr sz="12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34.62</a:t>
                      </a:r>
                      <a:endParaRPr sz="12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Amplifier</a:t>
                      </a:r>
                      <a:endParaRPr sz="12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25</a:t>
                      </a:r>
                      <a:endParaRPr sz="12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0.15</a:t>
                      </a:r>
                      <a:endParaRPr sz="12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4.20</a:t>
                      </a:r>
                      <a:endParaRPr sz="1200" u="none" cap="none" strike="noStrike"/>
                    </a:p>
                  </a:txBody>
                  <a:tcPr marT="91425" marB="91425" marR="91425" marL="91425" anchor="ctr"/>
                </a:tc>
              </a:tr>
              <a:tr h="381000">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Inverter</a:t>
                      </a:r>
                      <a:endParaRPr sz="12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a:t>4</a:t>
                      </a:r>
                      <a:endParaRPr sz="12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1.43</a:t>
                      </a:r>
                      <a:endParaRPr sz="12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2.86</a:t>
                      </a:r>
                      <a:endParaRPr sz="12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PCB Costs</a:t>
                      </a:r>
                      <a:endParaRPr sz="12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a:t>20</a:t>
                      </a:r>
                      <a:endParaRPr sz="12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a:t>5</a:t>
                      </a:r>
                      <a:r>
                        <a:rPr lang="en" sz="1200" u="none" cap="none" strike="noStrike"/>
                        <a:t>.00</a:t>
                      </a:r>
                      <a:endParaRPr sz="12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100.00</a:t>
                      </a:r>
                      <a:endParaRPr sz="1200" u="none" cap="none" strike="noStrike"/>
                    </a:p>
                  </a:txBody>
                  <a:tcPr marT="91425" marB="91425" marR="91425" marL="91425" anchor="ctr"/>
                </a:tc>
              </a:tr>
              <a:tr h="381000">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Microphone</a:t>
                      </a:r>
                      <a:endParaRPr sz="12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12</a:t>
                      </a:r>
                      <a:endParaRPr sz="12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2.12</a:t>
                      </a:r>
                      <a:endParaRPr sz="12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25.44</a:t>
                      </a:r>
                      <a:endParaRPr sz="12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Misc.</a:t>
                      </a:r>
                      <a:endParaRPr sz="12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N/A</a:t>
                      </a:r>
                      <a:endParaRPr sz="12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50.00</a:t>
                      </a:r>
                      <a:endParaRPr sz="12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50.00</a:t>
                      </a:r>
                      <a:endParaRPr sz="1200" u="none" cap="none" strike="noStrike"/>
                    </a:p>
                  </a:txBody>
                  <a:tcPr marT="91425" marB="91425" marR="91425" marL="91425" anchor="ctr"/>
                </a:tc>
              </a:tr>
              <a:tr h="381000">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t>Total</a:t>
                      </a:r>
                      <a:endParaRPr b="1" sz="1200" u="none" cap="none" strike="noStrike"/>
                    </a:p>
                  </a:txBody>
                  <a:tcPr marT="91425" marB="91425" marR="91425" marL="91425" anchor="ctr"/>
                </a:tc>
                <a:tc gridSpan="7">
                  <a:txBody>
                    <a:bodyPr/>
                    <a:lstStyle/>
                    <a:p>
                      <a:pPr indent="0" lvl="0" marL="0" rtl="0" algn="ctr">
                        <a:spcBef>
                          <a:spcPts val="0"/>
                        </a:spcBef>
                        <a:spcAft>
                          <a:spcPts val="0"/>
                        </a:spcAft>
                        <a:buNone/>
                      </a:pPr>
                      <a:r>
                        <a:rPr b="1" lang="en" sz="1200"/>
                        <a:t>$355.57</a:t>
                      </a:r>
                      <a:endParaRPr b="1" sz="1200"/>
                    </a:p>
                  </a:txBody>
                  <a:tcPr marT="91425" marB="91425" marR="91425" marL="91425" anchor="ctr"/>
                </a:tc>
                <a:tc hMerge="1"/>
                <a:tc hMerge="1"/>
                <a:tc hMerge="1"/>
                <a:tc hMerge="1"/>
                <a:tc hMerge="1"/>
                <a:tc hMerge="1"/>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8" name="Shape 378"/>
        <p:cNvGrpSpPr/>
        <p:nvPr/>
      </p:nvGrpSpPr>
      <p:grpSpPr>
        <a:xfrm>
          <a:off x="0" y="0"/>
          <a:ext cx="0" cy="0"/>
          <a:chOff x="0" y="0"/>
          <a:chExt cx="0" cy="0"/>
        </a:xfrm>
      </p:grpSpPr>
      <p:sp>
        <p:nvSpPr>
          <p:cNvPr id="379" name="Google Shape;379;p47"/>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Team Progress</a:t>
            </a:r>
            <a:endParaRPr/>
          </a:p>
        </p:txBody>
      </p:sp>
      <p:pic>
        <p:nvPicPr>
          <p:cNvPr id="380" name="Google Shape;380;p47"/>
          <p:cNvPicPr preferRelativeResize="0"/>
          <p:nvPr/>
        </p:nvPicPr>
        <p:blipFill rotWithShape="1">
          <a:blip r:embed="rId3">
            <a:alphaModFix/>
          </a:blip>
          <a:srcRect b="9730" l="0" r="0" t="0"/>
          <a:stretch/>
        </p:blipFill>
        <p:spPr>
          <a:xfrm>
            <a:off x="311700" y="1255875"/>
            <a:ext cx="7261650" cy="3327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5"/>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Prior Works</a:t>
            </a:r>
            <a:endParaRPr/>
          </a:p>
        </p:txBody>
      </p:sp>
      <p:sp>
        <p:nvSpPr>
          <p:cNvPr id="91" name="Google Shape;91;p5"/>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t>A 2013-2014 Senior Design group, Project GLASS, worked on a similar task, though they failed to meet their original goals.</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rPr lang="en"/>
              <a:t>Insights gained from their process include:</a:t>
            </a:r>
            <a:endParaRPr/>
          </a:p>
          <a:p>
            <a:pPr indent="-342900" lvl="0" marL="457200" rtl="0" algn="l">
              <a:lnSpc>
                <a:spcPct val="115000"/>
              </a:lnSpc>
              <a:spcBef>
                <a:spcPts val="1600"/>
              </a:spcBef>
              <a:spcAft>
                <a:spcPts val="0"/>
              </a:spcAft>
              <a:buSzPts val="1800"/>
              <a:buChar char="●"/>
            </a:pPr>
            <a:r>
              <a:rPr lang="en"/>
              <a:t>Attempts to do on-chip processing failed, requiring a host computer to intervene. Our design starts at this stage </a:t>
            </a:r>
            <a:endParaRPr/>
          </a:p>
          <a:p>
            <a:pPr indent="-342900" lvl="0" marL="457200" rtl="0" algn="l">
              <a:lnSpc>
                <a:spcPct val="115000"/>
              </a:lnSpc>
              <a:spcBef>
                <a:spcPts val="0"/>
              </a:spcBef>
              <a:spcAft>
                <a:spcPts val="0"/>
              </a:spcAft>
              <a:buSzPts val="1800"/>
              <a:buChar char="●"/>
            </a:pPr>
            <a:r>
              <a:rPr lang="en"/>
              <a:t>Their display format was insufficient - timestamped text output. We used our results to display satellite-mapped positional data to the user</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4" name="Shape 384"/>
        <p:cNvGrpSpPr/>
        <p:nvPr/>
      </p:nvGrpSpPr>
      <p:grpSpPr>
        <a:xfrm>
          <a:off x="0" y="0"/>
          <a:ext cx="0" cy="0"/>
          <a:chOff x="0" y="0"/>
          <a:chExt cx="0" cy="0"/>
        </a:xfrm>
      </p:grpSpPr>
      <p:sp>
        <p:nvSpPr>
          <p:cNvPr id="385" name="Google Shape;385;p45"/>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Difficulties</a:t>
            </a:r>
            <a:endParaRPr/>
          </a:p>
        </p:txBody>
      </p:sp>
      <p:sp>
        <p:nvSpPr>
          <p:cNvPr id="386" name="Google Shape;386;p45"/>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a:t>USB to PC connection fails to pass basic initialization stages with errors both in the transmission rate, measured on oscilloscope and as reported by Windows, and the packet transmitted is an uninitialized identifier from the device to the host (PC), with 0s in place of the vendor and product ID</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0" name="Shape 390"/>
        <p:cNvGrpSpPr/>
        <p:nvPr/>
      </p:nvGrpSpPr>
      <p:grpSpPr>
        <a:xfrm>
          <a:off x="0" y="0"/>
          <a:ext cx="0" cy="0"/>
          <a:chOff x="0" y="0"/>
          <a:chExt cx="0" cy="0"/>
        </a:xfrm>
      </p:grpSpPr>
      <p:sp>
        <p:nvSpPr>
          <p:cNvPr id="391" name="Google Shape;391;p49"/>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References</a:t>
            </a:r>
            <a:endParaRPr/>
          </a:p>
        </p:txBody>
      </p:sp>
      <p:sp>
        <p:nvSpPr>
          <p:cNvPr id="392" name="Google Shape;392;p49"/>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[1] Gunshot acoustics primer</a:t>
            </a:r>
            <a:endParaRPr/>
          </a:p>
          <a:p>
            <a:pPr indent="-317500" lvl="1" marL="914400" rtl="0" algn="l">
              <a:lnSpc>
                <a:spcPct val="115000"/>
              </a:lnSpc>
              <a:spcBef>
                <a:spcPts val="0"/>
              </a:spcBef>
              <a:spcAft>
                <a:spcPts val="0"/>
              </a:spcAft>
              <a:buSzPts val="1400"/>
              <a:buChar char="○"/>
            </a:pPr>
            <a:r>
              <a:rPr lang="en" u="sng">
                <a:solidFill>
                  <a:schemeClr val="hlink"/>
                </a:solidFill>
                <a:hlinkClick r:id="rId3"/>
              </a:rPr>
              <a:t>http://www.montana.edu/rmaher/publications/maher_aac_0406.pdf</a:t>
            </a:r>
            <a:endParaRPr/>
          </a:p>
          <a:p>
            <a:pPr indent="-342900" lvl="0" marL="457200" rtl="0" algn="l">
              <a:lnSpc>
                <a:spcPct val="115000"/>
              </a:lnSpc>
              <a:spcBef>
                <a:spcPts val="0"/>
              </a:spcBef>
              <a:spcAft>
                <a:spcPts val="0"/>
              </a:spcAft>
              <a:buSzPts val="1800"/>
              <a:buChar char="●"/>
            </a:pPr>
            <a:r>
              <a:rPr lang="en"/>
              <a:t>[2] Gunshot sound signatures </a:t>
            </a:r>
            <a:endParaRPr/>
          </a:p>
          <a:p>
            <a:pPr indent="-317500" lvl="1" marL="914400" rtl="0" algn="l">
              <a:lnSpc>
                <a:spcPct val="115000"/>
              </a:lnSpc>
              <a:spcBef>
                <a:spcPts val="0"/>
              </a:spcBef>
              <a:spcAft>
                <a:spcPts val="0"/>
              </a:spcAft>
              <a:buSzPts val="1400"/>
              <a:buChar char="○"/>
            </a:pPr>
            <a:r>
              <a:rPr lang="en" u="sng">
                <a:solidFill>
                  <a:schemeClr val="hlink"/>
                </a:solidFill>
                <a:hlinkClick r:id="rId4"/>
              </a:rPr>
              <a:t>http://www.montana.edu/rmaher/publications/maher_aesconf_0608_1-8.pdf</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6" name="Shape 396"/>
        <p:cNvGrpSpPr/>
        <p:nvPr/>
      </p:nvGrpSpPr>
      <p:grpSpPr>
        <a:xfrm>
          <a:off x="0" y="0"/>
          <a:ext cx="0" cy="0"/>
          <a:chOff x="0" y="0"/>
          <a:chExt cx="0" cy="0"/>
        </a:xfrm>
      </p:grpSpPr>
      <p:sp>
        <p:nvSpPr>
          <p:cNvPr id="397" name="Google Shape;397;p50"/>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Questions?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6"/>
          <p:cNvSpPr txBox="1"/>
          <p:nvPr>
            <p:ph type="title"/>
          </p:nvPr>
        </p:nvSpPr>
        <p:spPr>
          <a:xfrm>
            <a:off x="311700" y="2587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Project Block Diagram</a:t>
            </a:r>
            <a:endParaRPr/>
          </a:p>
        </p:txBody>
      </p:sp>
      <p:pic>
        <p:nvPicPr>
          <p:cNvPr id="97" name="Google Shape;97;p6"/>
          <p:cNvPicPr preferRelativeResize="0"/>
          <p:nvPr/>
        </p:nvPicPr>
        <p:blipFill rotWithShape="1">
          <a:blip r:embed="rId3">
            <a:alphaModFix/>
          </a:blip>
          <a:srcRect b="0" l="0" r="0" t="0"/>
          <a:stretch/>
        </p:blipFill>
        <p:spPr>
          <a:xfrm>
            <a:off x="1175050" y="1098800"/>
            <a:ext cx="6793900" cy="3920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7"/>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Design Choices</a:t>
            </a:r>
            <a:endParaRPr/>
          </a:p>
        </p:txBody>
      </p:sp>
      <p:sp>
        <p:nvSpPr>
          <p:cNvPr id="103" name="Google Shape;103;p7"/>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USB was used instead of wireless alternatives to reduce latency</a:t>
            </a:r>
            <a:endParaRPr/>
          </a:p>
          <a:p>
            <a:pPr indent="-342900" lvl="0" marL="457200" rtl="0" algn="l">
              <a:lnSpc>
                <a:spcPct val="115000"/>
              </a:lnSpc>
              <a:spcBef>
                <a:spcPts val="1000"/>
              </a:spcBef>
              <a:spcAft>
                <a:spcPts val="0"/>
              </a:spcAft>
              <a:buSzPts val="1800"/>
              <a:buChar char="●"/>
            </a:pPr>
            <a:r>
              <a:rPr lang="en"/>
              <a:t>Machine learning over algorithmic analysis, as the latter is less configurable and unrealistic in dynamic, uncontrolled environments</a:t>
            </a:r>
            <a:endParaRPr/>
          </a:p>
          <a:p>
            <a:pPr indent="-342900" lvl="0" marL="457200" rtl="0" algn="l">
              <a:lnSpc>
                <a:spcPct val="115000"/>
              </a:lnSpc>
              <a:spcBef>
                <a:spcPts val="1000"/>
              </a:spcBef>
              <a:spcAft>
                <a:spcPts val="1000"/>
              </a:spcAft>
              <a:buSzPts val="1800"/>
              <a:buChar char="●"/>
            </a:pPr>
            <a:r>
              <a:rPr lang="en"/>
              <a:t>Google Maps Satellite View was chosen as the best and most accessible method for presenting easily discernible output to a user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8"/>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Gunshot Sound Signature Background</a:t>
            </a:r>
            <a:endParaRPr/>
          </a:p>
        </p:txBody>
      </p:sp>
      <p:sp>
        <p:nvSpPr>
          <p:cNvPr id="109" name="Google Shape;109;p8"/>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Mostly in the 100-10,000 Hz range</a:t>
            </a:r>
            <a:endParaRPr/>
          </a:p>
          <a:p>
            <a:pPr indent="-342900" lvl="0" marL="457200" rtl="0" algn="l">
              <a:lnSpc>
                <a:spcPct val="115000"/>
              </a:lnSpc>
              <a:spcBef>
                <a:spcPts val="1000"/>
              </a:spcBef>
              <a:spcAft>
                <a:spcPts val="0"/>
              </a:spcAft>
              <a:buSzPts val="1800"/>
              <a:buChar char="●"/>
            </a:pPr>
            <a:r>
              <a:rPr lang="en"/>
              <a:t>The muzzle blast is the distinctive and loudest portion of the resultant sound, and the events of interest - the early peak and the resultant drop in pressure - take place in a window of 2-3 milliseconds</a:t>
            </a:r>
            <a:endParaRPr/>
          </a:p>
          <a:p>
            <a:pPr indent="-342900" lvl="0" marL="457200" rtl="0" algn="l">
              <a:lnSpc>
                <a:spcPct val="115000"/>
              </a:lnSpc>
              <a:spcBef>
                <a:spcPts val="1000"/>
              </a:spcBef>
              <a:spcAft>
                <a:spcPts val="0"/>
              </a:spcAft>
              <a:buSzPts val="1800"/>
              <a:buChar char="●"/>
            </a:pPr>
            <a:r>
              <a:rPr lang="en"/>
              <a:t>The beginning of the muzzle blast, the peak of the muzzle blast, and the lowest pressure point following that peak are significant, always-present markers we will use in comparisons between the different microphones</a:t>
            </a:r>
            <a:endParaRPr/>
          </a:p>
          <a:p>
            <a:pPr indent="-342900" lvl="0" marL="457200" rtl="0" algn="l">
              <a:lnSpc>
                <a:spcPct val="115000"/>
              </a:lnSpc>
              <a:spcBef>
                <a:spcPts val="1000"/>
              </a:spcBef>
              <a:spcAft>
                <a:spcPts val="0"/>
              </a:spcAft>
              <a:buSzPts val="1800"/>
              <a:buChar char="●"/>
            </a:pPr>
            <a:r>
              <a:rPr lang="en"/>
              <a:t>Speed of sound = 331.3 + .606 * Temp(°C) meters/second, 				for a potential deviation of ~6% here in Orlando, based on the weather</a:t>
            </a:r>
            <a:endParaRPr/>
          </a:p>
          <a:p>
            <a:pPr indent="0" lvl="0" marL="0" rtl="0" algn="l">
              <a:lnSpc>
                <a:spcPct val="115000"/>
              </a:lnSpc>
              <a:spcBef>
                <a:spcPts val="1000"/>
              </a:spcBef>
              <a:spcAft>
                <a:spcPts val="1600"/>
              </a:spcAft>
              <a:buSzPts val="18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10"/>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Gunshot Audio Two-Channel Example</a:t>
            </a:r>
            <a:endParaRPr/>
          </a:p>
        </p:txBody>
      </p:sp>
      <p:sp>
        <p:nvSpPr>
          <p:cNvPr id="115" name="Google Shape;115;p10"/>
          <p:cNvSpPr txBox="1"/>
          <p:nvPr>
            <p:ph idx="1" type="body"/>
          </p:nvPr>
        </p:nvSpPr>
        <p:spPr>
          <a:xfrm>
            <a:off x="6255600" y="1152425"/>
            <a:ext cx="2888400" cy="23223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For supersonic bullets traveling near a microphone, a shock wave may be evident in the recording</a:t>
            </a:r>
            <a:endParaRPr/>
          </a:p>
          <a:p>
            <a:pPr indent="-342900" lvl="0" marL="457200" rtl="0" algn="l">
              <a:lnSpc>
                <a:spcPct val="115000"/>
              </a:lnSpc>
              <a:spcBef>
                <a:spcPts val="0"/>
              </a:spcBef>
              <a:spcAft>
                <a:spcPts val="0"/>
              </a:spcAft>
              <a:buSzPts val="1800"/>
              <a:buChar char="●"/>
            </a:pPr>
            <a:r>
              <a:rPr lang="en"/>
              <a:t>Reflected muzzle blast is shown in a very clean environment</a:t>
            </a:r>
            <a:endParaRPr/>
          </a:p>
          <a:p>
            <a:pPr indent="-342900" lvl="0" marL="457200" rtl="0" algn="l">
              <a:lnSpc>
                <a:spcPct val="115000"/>
              </a:lnSpc>
              <a:spcBef>
                <a:spcPts val="0"/>
              </a:spcBef>
              <a:spcAft>
                <a:spcPts val="0"/>
              </a:spcAft>
              <a:buSzPts val="1800"/>
              <a:buChar char="●"/>
            </a:pPr>
            <a:r>
              <a:rPr lang="en"/>
              <a:t>Source: reference [2]</a:t>
            </a:r>
            <a:endParaRPr/>
          </a:p>
        </p:txBody>
      </p:sp>
      <p:pic>
        <p:nvPicPr>
          <p:cNvPr id="116" name="Google Shape;116;p10"/>
          <p:cNvPicPr preferRelativeResize="0"/>
          <p:nvPr/>
        </p:nvPicPr>
        <p:blipFill rotWithShape="1">
          <a:blip r:embed="rId3">
            <a:alphaModFix/>
          </a:blip>
          <a:srcRect b="0" l="0" r="0" t="0"/>
          <a:stretch/>
        </p:blipFill>
        <p:spPr>
          <a:xfrm>
            <a:off x="311700" y="1152425"/>
            <a:ext cx="6110725" cy="37668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